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9" r:id="rId12"/>
    <p:sldId id="268" r:id="rId13"/>
    <p:sldId id="269" r:id="rId14"/>
    <p:sldId id="270" r:id="rId15"/>
    <p:sldId id="29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95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E8"/>
    <a:srgbClr val="E60A0A"/>
    <a:srgbClr val="0A0AB2"/>
    <a:srgbClr val="00CC00"/>
    <a:srgbClr val="107FFC"/>
    <a:srgbClr val="CDE6FF"/>
    <a:srgbClr val="FFA500"/>
    <a:srgbClr val="B8B8C0"/>
    <a:srgbClr val="595959"/>
    <a:srgbClr val="B4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 autoAdjust="0"/>
    <p:restoredTop sz="94660"/>
  </p:normalViewPr>
  <p:slideViewPr>
    <p:cSldViewPr>
      <p:cViewPr varScale="1">
        <p:scale>
          <a:sx n="68" d="100"/>
          <a:sy n="68" d="100"/>
        </p:scale>
        <p:origin x="-102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246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altLang="en-US" dirty="0" smtClean="0"/>
              <a:t>www.threesl.com</a:t>
            </a: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RR002/29: October 2018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57B6-9D33-4E76-9F7F-FB4A840A93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9083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www.threesl.com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RR002/29: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3366-9D77-45E2-936F-22F8B8D438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415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E3366-9D77-45E2-936F-22F8B8D4385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164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7798"/>
            <a:ext cx="8229600" cy="553998"/>
          </a:xfrm>
          <a:noFill/>
        </p:spPr>
        <p:txBody>
          <a:bodyPr wrap="square" lIns="0" tIns="0" rIns="91440" bIns="0" anchor="b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31373"/>
            <a:ext cx="8229600" cy="307777"/>
          </a:xfrm>
          <a:noFill/>
        </p:spPr>
        <p:txBody>
          <a:bodyPr wrap="square" lIns="0" tIns="0" rIns="91440" bIns="0">
            <a:sp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3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0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endParaRPr lang="en-GB" sz="1000" dirty="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0" y="5718976"/>
            <a:ext cx="9144000" cy="0"/>
          </a:xfrm>
          <a:prstGeom prst="lin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086600" y="5840352"/>
            <a:ext cx="1582164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/>
            <a:r>
              <a:rPr lang="de-DE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/>
            <a:r>
              <a:rPr lang="fr-FR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/>
            <a:r>
              <a:rPr lang="nl-NL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5840352"/>
            <a:ext cx="36853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2019 3SL.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Cradle is a registered trademark of 3SL in the UK and other countries.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 other trademarks are the property of their respective owners.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457200" y="6332794"/>
            <a:ext cx="106920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http://www.threesl.com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salesdetails@threesl.com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support@threesl.com</a:t>
            </a:r>
          </a:p>
        </p:txBody>
      </p:sp>
      <p:cxnSp>
        <p:nvCxnSpPr>
          <p:cNvPr id="74" name="Straight Connector 73"/>
          <p:cNvCxnSpPr/>
          <p:nvPr userDrawn="1"/>
        </p:nvCxnSpPr>
        <p:spPr>
          <a:xfrm>
            <a:off x="457200" y="3899535"/>
            <a:ext cx="5486400" cy="0"/>
          </a:xfrm>
          <a:prstGeom prst="line">
            <a:avLst/>
          </a:prstGeom>
          <a:solidFill>
            <a:srgbClr val="107FFC"/>
          </a:solidFill>
          <a:ln w="381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96697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457200"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solidFill>
            <a:srgbClr val="107FFC"/>
          </a:solidFill>
          <a:ln w="254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3713" y="6329218"/>
            <a:ext cx="1203215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RR002/30: June 2019</a:t>
            </a:r>
          </a:p>
        </p:txBody>
      </p:sp>
    </p:spTree>
    <p:extLst>
      <p:ext uri="{BB962C8B-B14F-4D97-AF65-F5344CB8AC3E}">
        <p14:creationId xmlns="" xmlns:p14="http://schemas.microsoft.com/office/powerpoint/2010/main" val="138782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3713" y="6329218"/>
            <a:ext cx="1203215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RR002/30: June 2019</a:t>
            </a:r>
          </a:p>
        </p:txBody>
      </p:sp>
    </p:spTree>
    <p:extLst>
      <p:ext uri="{BB962C8B-B14F-4D97-AF65-F5344CB8AC3E}">
        <p14:creationId xmlns="" xmlns:p14="http://schemas.microsoft.com/office/powerpoint/2010/main" val="163943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466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endParaRPr lang="en-GB" sz="1000" dirty="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0" y="5718976"/>
            <a:ext cx="9144000" cy="0"/>
          </a:xfrm>
          <a:prstGeom prst="lin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086600" y="5840352"/>
            <a:ext cx="1582164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/>
            <a:r>
              <a:rPr lang="de-DE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/>
            <a:r>
              <a:rPr lang="fr-FR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/>
            <a:r>
              <a:rPr lang="nl-NL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5840352"/>
            <a:ext cx="36853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2019 3SL.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Cradle is a registered trademark of 3SL in the UK and other countries.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 other trademarks are the property of their respective owners.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457200" y="6332794"/>
            <a:ext cx="106920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http://www.threesl.com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salesdetails@threesl.com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support@threesl.com</a:t>
            </a:r>
          </a:p>
        </p:txBody>
      </p:sp>
      <p:pic>
        <p:nvPicPr>
          <p:cNvPr id="92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0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81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roup 82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2553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2656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8229600" algn="r"/>
        </a:tabLs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400"/>
        </a:spcAft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300"/>
        </a:spcBef>
        <a:spcAft>
          <a:spcPts val="300"/>
        </a:spcAft>
        <a:buClr>
          <a:srgbClr val="E60A0A"/>
        </a:buClr>
        <a:buFont typeface="Arial" panose="020B0604020202020204" pitchFamily="34" charset="0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42900" algn="l" defTabSz="914400" rtl="0" eaLnBrk="1" latinLnBrk="0" hangingPunct="1">
        <a:spcBef>
          <a:spcPts val="300"/>
        </a:spcBef>
        <a:spcAft>
          <a:spcPts val="300"/>
        </a:spcAft>
        <a:buClr>
          <a:srgbClr val="0A0AB2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342900" algn="l" defTabSz="914400" rtl="0" eaLnBrk="1" latinLnBrk="0" hangingPunct="1">
        <a:spcBef>
          <a:spcPts val="200"/>
        </a:spcBef>
        <a:spcAft>
          <a:spcPts val="200"/>
        </a:spcAft>
        <a:buClr>
          <a:srgbClr val="1106E8"/>
        </a:buClr>
        <a:buFont typeface="Wingdings" panose="05000000000000000000" pitchFamily="2" charset="2"/>
        <a:buChar char="§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84312" indent="-342900" algn="l" defTabSz="914400" rtl="0" eaLnBrk="1" latinLnBrk="0" hangingPunct="1">
        <a:spcBef>
          <a:spcPts val="100"/>
        </a:spcBef>
        <a:spcAft>
          <a:spcPts val="100"/>
        </a:spcAft>
        <a:buClr>
          <a:srgbClr val="1106E8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jpe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10" Type="http://schemas.openxmlformats.org/officeDocument/2006/relationships/image" Target="../media/image68.gif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jpe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7.png"/><Relationship Id="rId21" Type="http://schemas.openxmlformats.org/officeDocument/2006/relationships/image" Target="../media/image135.png"/><Relationship Id="rId7" Type="http://schemas.openxmlformats.org/officeDocument/2006/relationships/image" Target="../media/image121.gif"/><Relationship Id="rId12" Type="http://schemas.openxmlformats.org/officeDocument/2006/relationships/image" Target="../media/image126.gif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image" Target="../media/image116.png"/><Relationship Id="rId16" Type="http://schemas.openxmlformats.org/officeDocument/2006/relationships/image" Target="../media/image130.gif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jpeg"/><Relationship Id="rId24" Type="http://schemas.openxmlformats.org/officeDocument/2006/relationships/image" Target="../media/image138.jpe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jpe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143.pn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image" Target="../media/image142.png"/><Relationship Id="rId16" Type="http://schemas.openxmlformats.org/officeDocument/2006/relationships/image" Target="../media/image156.jpe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4.jpeg"/><Relationship Id="rId5" Type="http://schemas.openxmlformats.org/officeDocument/2006/relationships/image" Target="../media/image145.gif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10" Type="http://schemas.openxmlformats.org/officeDocument/2006/relationships/image" Target="../media/image150.jpe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26" Type="http://schemas.openxmlformats.org/officeDocument/2006/relationships/image" Target="../media/image190.png"/><Relationship Id="rId3" Type="http://schemas.openxmlformats.org/officeDocument/2006/relationships/image" Target="../media/image167.png"/><Relationship Id="rId21" Type="http://schemas.openxmlformats.org/officeDocument/2006/relationships/image" Target="../media/image185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2" Type="http://schemas.openxmlformats.org/officeDocument/2006/relationships/image" Target="../media/image166.png"/><Relationship Id="rId16" Type="http://schemas.openxmlformats.org/officeDocument/2006/relationships/image" Target="../media/image180.png"/><Relationship Id="rId20" Type="http://schemas.openxmlformats.org/officeDocument/2006/relationships/image" Target="../media/image184.jpeg"/><Relationship Id="rId29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24" Type="http://schemas.openxmlformats.org/officeDocument/2006/relationships/image" Target="../media/image188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23" Type="http://schemas.openxmlformats.org/officeDocument/2006/relationships/image" Target="../media/image187.png"/><Relationship Id="rId28" Type="http://schemas.openxmlformats.org/officeDocument/2006/relationships/image" Target="../media/image192.png"/><Relationship Id="rId10" Type="http://schemas.openxmlformats.org/officeDocument/2006/relationships/image" Target="../media/image174.png"/><Relationship Id="rId19" Type="http://schemas.openxmlformats.org/officeDocument/2006/relationships/image" Target="../media/image183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Relationship Id="rId22" Type="http://schemas.openxmlformats.org/officeDocument/2006/relationships/image" Target="../media/image186.png"/><Relationship Id="rId27" Type="http://schemas.openxmlformats.org/officeDocument/2006/relationships/image" Target="../media/image191.png"/><Relationship Id="rId30" Type="http://schemas.openxmlformats.org/officeDocument/2006/relationships/image" Target="../media/image1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jpe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" Type="http://schemas.openxmlformats.org/officeDocument/2006/relationships/image" Target="../media/image195.png"/><Relationship Id="rId16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jpeg"/><Relationship Id="rId14" Type="http://schemas.openxmlformats.org/officeDocument/2006/relationships/image" Target="../media/image2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26" Type="http://schemas.openxmlformats.org/officeDocument/2006/relationships/image" Target="../media/image235.png"/><Relationship Id="rId3" Type="http://schemas.openxmlformats.org/officeDocument/2006/relationships/image" Target="../media/image212.png"/><Relationship Id="rId21" Type="http://schemas.openxmlformats.org/officeDocument/2006/relationships/image" Target="../media/image230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5" Type="http://schemas.openxmlformats.org/officeDocument/2006/relationships/image" Target="../media/image234.png"/><Relationship Id="rId2" Type="http://schemas.openxmlformats.org/officeDocument/2006/relationships/image" Target="../media/image211.png"/><Relationship Id="rId16" Type="http://schemas.openxmlformats.org/officeDocument/2006/relationships/image" Target="../media/image225.png"/><Relationship Id="rId20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24" Type="http://schemas.openxmlformats.org/officeDocument/2006/relationships/image" Target="../media/image233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23" Type="http://schemas.openxmlformats.org/officeDocument/2006/relationships/image" Target="../media/image232.png"/><Relationship Id="rId10" Type="http://schemas.openxmlformats.org/officeDocument/2006/relationships/image" Target="../media/image219.png"/><Relationship Id="rId19" Type="http://schemas.openxmlformats.org/officeDocument/2006/relationships/image" Target="../media/image228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Relationship Id="rId22" Type="http://schemas.openxmlformats.org/officeDocument/2006/relationships/image" Target="../media/image231.jpeg"/><Relationship Id="rId27" Type="http://schemas.openxmlformats.org/officeDocument/2006/relationships/image" Target="../media/image2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jpeg"/><Relationship Id="rId10" Type="http://schemas.openxmlformats.org/officeDocument/2006/relationships/image" Target="../media/image245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image" Target="../media/image2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7.png"/><Relationship Id="rId5" Type="http://schemas.openxmlformats.org/officeDocument/2006/relationships/image" Target="../media/image251.gif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61.jpeg"/><Relationship Id="rId10" Type="http://schemas.openxmlformats.org/officeDocument/2006/relationships/image" Target="../media/image266.png"/><Relationship Id="rId4" Type="http://schemas.openxmlformats.org/officeDocument/2006/relationships/image" Target="../media/image260.gif"/><Relationship Id="rId9" Type="http://schemas.openxmlformats.org/officeDocument/2006/relationships/image" Target="../media/image2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jpeg"/><Relationship Id="rId13" Type="http://schemas.openxmlformats.org/officeDocument/2006/relationships/image" Target="../media/image280.png"/><Relationship Id="rId18" Type="http://schemas.openxmlformats.org/officeDocument/2006/relationships/image" Target="../media/image285.png"/><Relationship Id="rId26" Type="http://schemas.openxmlformats.org/officeDocument/2006/relationships/image" Target="../media/image293.png"/><Relationship Id="rId3" Type="http://schemas.openxmlformats.org/officeDocument/2006/relationships/image" Target="../media/image270.png"/><Relationship Id="rId21" Type="http://schemas.openxmlformats.org/officeDocument/2006/relationships/image" Target="../media/image288.png"/><Relationship Id="rId7" Type="http://schemas.openxmlformats.org/officeDocument/2006/relationships/image" Target="../media/image274.jpeg"/><Relationship Id="rId12" Type="http://schemas.openxmlformats.org/officeDocument/2006/relationships/image" Target="../media/image279.png"/><Relationship Id="rId17" Type="http://schemas.openxmlformats.org/officeDocument/2006/relationships/image" Target="../media/image284.png"/><Relationship Id="rId25" Type="http://schemas.openxmlformats.org/officeDocument/2006/relationships/image" Target="../media/image292.png"/><Relationship Id="rId2" Type="http://schemas.openxmlformats.org/officeDocument/2006/relationships/image" Target="../media/image269.png"/><Relationship Id="rId16" Type="http://schemas.openxmlformats.org/officeDocument/2006/relationships/image" Target="../media/image283.png"/><Relationship Id="rId20" Type="http://schemas.openxmlformats.org/officeDocument/2006/relationships/image" Target="../media/image287.png"/><Relationship Id="rId29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jpeg"/><Relationship Id="rId11" Type="http://schemas.openxmlformats.org/officeDocument/2006/relationships/image" Target="../media/image278.png"/><Relationship Id="rId24" Type="http://schemas.openxmlformats.org/officeDocument/2006/relationships/image" Target="../media/image291.png"/><Relationship Id="rId5" Type="http://schemas.openxmlformats.org/officeDocument/2006/relationships/image" Target="../media/image272.jpeg"/><Relationship Id="rId15" Type="http://schemas.openxmlformats.org/officeDocument/2006/relationships/image" Target="../media/image282.png"/><Relationship Id="rId23" Type="http://schemas.openxmlformats.org/officeDocument/2006/relationships/image" Target="../media/image290.png"/><Relationship Id="rId28" Type="http://schemas.openxmlformats.org/officeDocument/2006/relationships/image" Target="../media/image295.png"/><Relationship Id="rId10" Type="http://schemas.openxmlformats.org/officeDocument/2006/relationships/image" Target="../media/image277.png"/><Relationship Id="rId19" Type="http://schemas.openxmlformats.org/officeDocument/2006/relationships/image" Target="../media/image286.png"/><Relationship Id="rId31" Type="http://schemas.openxmlformats.org/officeDocument/2006/relationships/image" Target="../media/image298.png"/><Relationship Id="rId4" Type="http://schemas.openxmlformats.org/officeDocument/2006/relationships/image" Target="../media/image271.jpeg"/><Relationship Id="rId9" Type="http://schemas.openxmlformats.org/officeDocument/2006/relationships/image" Target="../media/image276.png"/><Relationship Id="rId14" Type="http://schemas.openxmlformats.org/officeDocument/2006/relationships/image" Target="../media/image281.png"/><Relationship Id="rId22" Type="http://schemas.openxmlformats.org/officeDocument/2006/relationships/image" Target="../media/image289.png"/><Relationship Id="rId27" Type="http://schemas.openxmlformats.org/officeDocument/2006/relationships/image" Target="../media/image294.png"/><Relationship Id="rId30" Type="http://schemas.openxmlformats.org/officeDocument/2006/relationships/image" Target="../media/image29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groups/4027985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s://twitter.com/intent/follow?original_referer=https://www.threesl.com/&amp;ref_src=twsrc%5etfw&amp;region=follow_link&amp;screen_name=threesl&amp;tw_p=followbutton" TargetMode="External"/><Relationship Id="rId3" Type="http://schemas.openxmlformats.org/officeDocument/2006/relationships/hyperlink" Target="mailto:salesdetails@threesl.com?subject=3SL:%20Tell%20Me%20More%20About%20the%203SL%20Overview" TargetMode="External"/><Relationship Id="rId7" Type="http://schemas.openxmlformats.org/officeDocument/2006/relationships/hyperlink" Target="https://www.linkedin.com/company/2319698?trk=tyah&amp;trkInfo=clickedVertical:company,clickedEntityId:2319698,idx:3-1-4,tarId:1471709175688,tas:3SL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hyperlink" Target="http://www.threesl.com/" TargetMode="Externa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3slcradle" TargetMode="External"/><Relationship Id="rId11" Type="http://schemas.openxmlformats.org/officeDocument/2006/relationships/hyperlink" Target="https://branded.me/mark-walker-269026" TargetMode="External"/><Relationship Id="rId5" Type="http://schemas.openxmlformats.org/officeDocument/2006/relationships/hyperlink" Target="https://www.twitter.com/threesl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www.xing.com/profile/Mark_Walker23?sc_o=mxb_p" TargetMode="External"/><Relationship Id="rId19" Type="http://schemas.openxmlformats.org/officeDocument/2006/relationships/image" Target="../media/image11.png"/><Relationship Id="rId4" Type="http://schemas.openxmlformats.org/officeDocument/2006/relationships/hyperlink" Target="mailto:support@threesl.com" TargetMode="External"/><Relationship Id="rId9" Type="http://schemas.openxmlformats.org/officeDocument/2006/relationships/hyperlink" Target="https://www.instagram.com/cradle3sl/" TargetMode="External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gitalmarketplace.service.gov.uk/g-cloud/services/920892162967973" TargetMode="External"/><Relationship Id="rId13" Type="http://schemas.openxmlformats.org/officeDocument/2006/relationships/hyperlink" Target="https://www.digitalmarketplace.service.gov.uk/g-cloud/services/127026189190548" TargetMode="External"/><Relationship Id="rId18" Type="http://schemas.openxmlformats.org/officeDocument/2006/relationships/hyperlink" Target="https://www.digitalmarketplace.service.gov.uk/g-cloud/services/141719818363727" TargetMode="External"/><Relationship Id="rId26" Type="http://schemas.openxmlformats.org/officeDocument/2006/relationships/hyperlink" Target="https://www.digitalmarketplace.service.gov.uk/g-cloud/services/388207470859252" TargetMode="External"/><Relationship Id="rId3" Type="http://schemas.openxmlformats.org/officeDocument/2006/relationships/hyperlink" Target="https://www.digitalmarketplace.service.gov.uk/g-cloud/services/988547070221155" TargetMode="External"/><Relationship Id="rId21" Type="http://schemas.openxmlformats.org/officeDocument/2006/relationships/hyperlink" Target="https://www.digitalmarketplace.service.gov.uk/g-cloud/services/659704502059919" TargetMode="External"/><Relationship Id="rId7" Type="http://schemas.openxmlformats.org/officeDocument/2006/relationships/hyperlink" Target="https://www.digitalmarketplace.service.gov.uk/g-cloud/services/890416289551973" TargetMode="External"/><Relationship Id="rId12" Type="http://schemas.openxmlformats.org/officeDocument/2006/relationships/hyperlink" Target="https://www.digitalmarketplace.service.gov.uk/g-cloud/services/803554292284850" TargetMode="External"/><Relationship Id="rId17" Type="http://schemas.openxmlformats.org/officeDocument/2006/relationships/hyperlink" Target="https://www.digitalmarketplace.service.gov.uk/g-cloud/services/334204147729506" TargetMode="External"/><Relationship Id="rId25" Type="http://schemas.openxmlformats.org/officeDocument/2006/relationships/hyperlink" Target="https://www.digitalmarketplace.service.gov.uk/g-cloud/services/570248977574533" TargetMode="External"/><Relationship Id="rId2" Type="http://schemas.openxmlformats.org/officeDocument/2006/relationships/hyperlink" Target="https://www.digitalmarketplace.service.gov.uk/g-cloud/services/177097444349165" TargetMode="External"/><Relationship Id="rId16" Type="http://schemas.openxmlformats.org/officeDocument/2006/relationships/hyperlink" Target="https://www.digitalmarketplace.service.gov.uk/g-cloud/services/612079619736228" TargetMode="External"/><Relationship Id="rId20" Type="http://schemas.openxmlformats.org/officeDocument/2006/relationships/hyperlink" Target="https://www.digitalmarketplace.service.gov.uk/g-cloud/services/9205558308918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italmarketplace.service.gov.uk/g-cloud/services/226737174095358" TargetMode="External"/><Relationship Id="rId11" Type="http://schemas.openxmlformats.org/officeDocument/2006/relationships/hyperlink" Target="https://www.digitalmarketplace.service.gov.uk/g-cloud/services/220435999014811" TargetMode="External"/><Relationship Id="rId24" Type="http://schemas.openxmlformats.org/officeDocument/2006/relationships/hyperlink" Target="https://www.digitalmarketplace.service.gov.uk/g-cloud/services/894010103519936" TargetMode="External"/><Relationship Id="rId5" Type="http://schemas.openxmlformats.org/officeDocument/2006/relationships/hyperlink" Target="https://www.digitalmarketplace.service.gov.uk/g-cloud/services/982541992859157" TargetMode="External"/><Relationship Id="rId15" Type="http://schemas.openxmlformats.org/officeDocument/2006/relationships/hyperlink" Target="https://www.digitalmarketplace.service.gov.uk/g-cloud/services/603526974069793" TargetMode="External"/><Relationship Id="rId23" Type="http://schemas.openxmlformats.org/officeDocument/2006/relationships/hyperlink" Target="https://www.digitalmarketplace.service.gov.uk/g-cloud/services/907348487889684" TargetMode="External"/><Relationship Id="rId28" Type="http://schemas.openxmlformats.org/officeDocument/2006/relationships/hyperlink" Target="https://www.digitalmarketplace.service.gov.uk/g-cloud/search?q=3sl&amp;lot=cloud-software" TargetMode="External"/><Relationship Id="rId10" Type="http://schemas.openxmlformats.org/officeDocument/2006/relationships/hyperlink" Target="https://www.digitalmarketplace.service.gov.uk/g-cloud/services/321953292970667" TargetMode="External"/><Relationship Id="rId19" Type="http://schemas.openxmlformats.org/officeDocument/2006/relationships/hyperlink" Target="https://www.digitalmarketplace.service.gov.uk/g-cloud/services/219023934433397" TargetMode="External"/><Relationship Id="rId4" Type="http://schemas.openxmlformats.org/officeDocument/2006/relationships/hyperlink" Target="https://www.digitalmarketplace.service.gov.uk/g-cloud/services/636798017627679" TargetMode="External"/><Relationship Id="rId9" Type="http://schemas.openxmlformats.org/officeDocument/2006/relationships/hyperlink" Target="https://www.digitalmarketplace.service.gov.uk/g-cloud/services/591565555799298" TargetMode="External"/><Relationship Id="rId14" Type="http://schemas.openxmlformats.org/officeDocument/2006/relationships/hyperlink" Target="https://www.digitalmarketplace.service.gov.uk/g-cloud/services/953346418775742" TargetMode="External"/><Relationship Id="rId22" Type="http://schemas.openxmlformats.org/officeDocument/2006/relationships/hyperlink" Target="https://www.digitalmarketplace.service.gov.uk/g-cloud/services/579563568514361" TargetMode="External"/><Relationship Id="rId27" Type="http://schemas.openxmlformats.org/officeDocument/2006/relationships/hyperlink" Target="https://www.digitalmarketplace.service.gov.uk/g-cloud/services/67236796776810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gif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gif"/><Relationship Id="rId21" Type="http://schemas.openxmlformats.org/officeDocument/2006/relationships/image" Target="../media/image51.png"/><Relationship Id="rId7" Type="http://schemas.openxmlformats.org/officeDocument/2006/relationships/image" Target="../media/image37.gif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2.gif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gif"/><Relationship Id="rId24" Type="http://schemas.openxmlformats.org/officeDocument/2006/relationships/image" Target="../media/image54.png"/><Relationship Id="rId5" Type="http://schemas.openxmlformats.org/officeDocument/2006/relationships/image" Target="../media/image35.gif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3SL and Cradle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Overview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" y="3936889"/>
            <a:ext cx="4114800" cy="215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RR002/30: June 2019</a:t>
            </a:r>
          </a:p>
        </p:txBody>
      </p:sp>
    </p:spTree>
    <p:extLst>
      <p:ext uri="{BB962C8B-B14F-4D97-AF65-F5344CB8AC3E}">
        <p14:creationId xmlns="" xmlns:p14="http://schemas.microsoft.com/office/powerpoint/2010/main" val="3341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Aerospace and Defence	2.2</a:t>
            </a:r>
            <a:endParaRPr lang="en-GB" dirty="0"/>
          </a:p>
        </p:txBody>
      </p:sp>
      <p:pic>
        <p:nvPicPr>
          <p:cNvPr id="2050" name="Picture 2" descr="D:\7.1 docs\draft\Presentations\customers\AEg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19" y="1157293"/>
            <a:ext cx="1095021" cy="644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7.1 docs\draft\Presentations\customers\aishtechnologi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29" y="1222836"/>
            <a:ext cx="1030111" cy="57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7.1 docs\draft\Presentations\customers\avibr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05" y="2127783"/>
            <a:ext cx="1143001" cy="417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1"/>
            <a:ext cx="1600200" cy="40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D:\7.1 docs\draft\Presentations\customers\logo_baesystems_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184825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:\7.1 docs\draft\Presentations\customers\logo-ball-aerospa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810251" cy="43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7.1 docs\draft\Presentations\customers\cas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75" y="2971800"/>
            <a:ext cx="2732983" cy="567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D:\7.1 docs\draft\Presentations\customers\deimo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1254264" cy="617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:\7.1 docs\draft\Presentations\customers\doosan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371600" cy="699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7.1 docs\draft\Presentations\customers\honeywell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022231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D:\7.1 docs\draft\Presentations\customers\IAN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114799"/>
            <a:ext cx="1925055" cy="703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D:\7.1 docs\draft\Presentations\customers\logo_nn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190750" cy="666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D:\7.1 docs\draft\Presentations\customers\jacob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1590675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:\7.1 docs\draft\Presentations\customers\kangna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844185" cy="246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35006"/>
            <a:ext cx="2667000" cy="66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6" y="1161288"/>
            <a:ext cx="204412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" y="2075688"/>
            <a:ext cx="987552" cy="6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199"/>
            <a:ext cx="990600" cy="80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1691640" cy="2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77258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514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8136"/>
            <a:ext cx="768096" cy="7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84" y="1170432"/>
            <a:ext cx="1124712" cy="6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862589" cy="7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Bosung Industry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057400" y="2971800"/>
            <a:ext cx="1513342" cy="762000"/>
          </a:xfrm>
          <a:prstGeom prst="rect">
            <a:avLst/>
          </a:prstGeom>
          <a:noFill/>
        </p:spPr>
      </p:pic>
      <p:pic>
        <p:nvPicPr>
          <p:cNvPr id="30" name="Picture 4" descr="Leichtwerk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81000" y="5638800"/>
            <a:ext cx="1771650" cy="438151"/>
          </a:xfrm>
          <a:prstGeom prst="rect">
            <a:avLst/>
          </a:prstGeom>
          <a:noFill/>
        </p:spPr>
      </p:pic>
      <p:pic>
        <p:nvPicPr>
          <p:cNvPr id="30722" name="Picture 2" descr="Leonardo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743200" y="5710083"/>
            <a:ext cx="2286000" cy="462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24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Aerospace and Defence: 2</a:t>
            </a:r>
            <a:endParaRPr lang="en-GB" dirty="0"/>
          </a:p>
        </p:txBody>
      </p:sp>
      <p:pic>
        <p:nvPicPr>
          <p:cNvPr id="5" name="Picture 35" descr="D:\7.1 docs\draft\Presentations\customers\oceaneer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70" y="3175064"/>
            <a:ext cx="1909711" cy="556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D:\7.1 docs\draft\Presentations\customers\nlr-logo-300x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38" y="1905000"/>
            <a:ext cx="2633218" cy="675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7.1 docs\draft\Presentations\customers\orbi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26" y="2690288"/>
            <a:ext cx="1810006" cy="652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7.1 docs\draft\Presentations\customers\tsag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47" y="5105400"/>
            <a:ext cx="2209800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7.1 docs\draft\Presentations\customers\ultra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81" y="5029200"/>
            <a:ext cx="1167161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7" y="4946699"/>
            <a:ext cx="1069848" cy="10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2688336" cy="56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11" y="3960541"/>
            <a:ext cx="1636404" cy="7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6" y="2925156"/>
            <a:ext cx="1993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22" y="386864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42" y="5062654"/>
            <a:ext cx="2175305" cy="62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84" y="1908954"/>
            <a:ext cx="2421725" cy="52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AA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8" y="3947440"/>
            <a:ext cx="1954898" cy="68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RPK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33000" y="2743200"/>
            <a:ext cx="1676400" cy="847311"/>
          </a:xfrm>
          <a:prstGeom prst="rect">
            <a:avLst/>
          </a:prstGeom>
          <a:noFill/>
        </p:spPr>
      </p:pic>
      <p:pic>
        <p:nvPicPr>
          <p:cNvPr id="27654" name="Picture 6" descr="MICRONAV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80347" y="1066800"/>
            <a:ext cx="2571750" cy="781051"/>
          </a:xfrm>
          <a:prstGeom prst="rect">
            <a:avLst/>
          </a:prstGeom>
          <a:noFill/>
        </p:spPr>
      </p:pic>
      <p:pic>
        <p:nvPicPr>
          <p:cNvPr id="20" name="Picture 2" descr="MAG Aerospac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6" y="1295400"/>
            <a:ext cx="1746505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Trident Spac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85547" y="3962400"/>
            <a:ext cx="2286000" cy="85476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6" y="1908953"/>
            <a:ext cx="1917480" cy="7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46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Automotive	2.3</a:t>
            </a:r>
            <a:endParaRPr lang="en-GB" dirty="0"/>
          </a:p>
        </p:txBody>
      </p:sp>
      <p:pic>
        <p:nvPicPr>
          <p:cNvPr id="4098" name="Picture 2" descr="D:\7.1 docs\draft\Presentations\customers\bw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1828800" cy="688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7.1 docs\draft\Presentations\customers\haldex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1047751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7.1 docs\draft\Presentations\customers\hyundai-w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1585452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7.1 docs\draft\Presentations\customers\zyt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1752600" cy="62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7.1 docs\draft\Presentations\customers\logo-vale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524000" cy="667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76872"/>
            <a:ext cx="1265990" cy="124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08652"/>
            <a:ext cx="1371600" cy="57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ZF TR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114800"/>
            <a:ext cx="2080701" cy="1066800"/>
          </a:xfrm>
          <a:prstGeom prst="rect">
            <a:avLst/>
          </a:prstGeom>
          <a:noFill/>
        </p:spPr>
      </p:pic>
      <p:pic>
        <p:nvPicPr>
          <p:cNvPr id="28674" name="Picture 2" descr="Sent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590800"/>
            <a:ext cx="2857500" cy="137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29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Banking and Finance	2.4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187452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Broker 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0" y="1143000"/>
            <a:ext cx="2857500" cy="140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52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914400" cy="8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1295400" cy="5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Consultancy, IT, Systems Integration	2.5</a:t>
            </a:r>
            <a:endParaRPr lang="en-GB" dirty="0"/>
          </a:p>
        </p:txBody>
      </p:sp>
      <p:pic>
        <p:nvPicPr>
          <p:cNvPr id="6146" name="Picture 2" descr="D:\7.1 docs\draft\Presentations\customers\battel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52" y="1732672"/>
            <a:ext cx="1333500" cy="36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D:\7.1 docs\draft\Presentations\customers\carl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595438" cy="765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7.1 docs\draft\Presentations\customers\cannresearch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133600" cy="257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7.1 docs\draft\Presentations\customers\epcm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2285254" cy="366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7.1 docs\draft\Presentations\customers\engasol_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1295400" cy="474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00"/>
            <a:ext cx="1972334" cy="4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D:\7.1 docs\draft\Presentations\customers\infori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81864"/>
            <a:ext cx="287246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D:\7.1 docs\draft\Presentations\customers\lgcns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2573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D:\7.1 docs\draft\Presentations\customers\mantec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1752600" cy="500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D:\7.1 docs\draft\Presentations\customers\MEI-Company-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15000"/>
            <a:ext cx="1906849" cy="38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D:\7.1 docs\draft\Presentations\customers\naume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40" y="5666936"/>
            <a:ext cx="1415917" cy="539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D:\7.1 docs\draft\Presentations\customers\novatekinc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10200"/>
            <a:ext cx="1524000" cy="791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AutoShape 8" descr="Interf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6" name="AutoShape 10" descr="Interf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8" name="AutoShape 12" descr="Interf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2" name="Picture 2" descr="Aru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" y="1676400"/>
            <a:ext cx="1137108" cy="1143000"/>
          </a:xfrm>
          <a:prstGeom prst="rect">
            <a:avLst/>
          </a:prstGeom>
          <a:noFill/>
        </p:spPr>
      </p:pic>
      <p:pic>
        <p:nvPicPr>
          <p:cNvPr id="25604" name="Picture 4" descr="CSR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62200" y="2362200"/>
            <a:ext cx="1690914" cy="638081"/>
          </a:xfrm>
          <a:prstGeom prst="rect">
            <a:avLst/>
          </a:prstGeom>
          <a:noFill/>
        </p:spPr>
      </p:pic>
      <p:pic>
        <p:nvPicPr>
          <p:cNvPr id="25606" name="Picture 6" descr="DSI Data Security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62800" y="2624796"/>
            <a:ext cx="1452033" cy="533400"/>
          </a:xfrm>
          <a:prstGeom prst="rect">
            <a:avLst/>
          </a:prstGeom>
          <a:noFill/>
        </p:spPr>
      </p:pic>
      <p:pic>
        <p:nvPicPr>
          <p:cNvPr id="25608" name="Picture 8" descr="Ex Nihilo System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00600" y="2971800"/>
            <a:ext cx="1625598" cy="514348"/>
          </a:xfrm>
          <a:prstGeom prst="rect">
            <a:avLst/>
          </a:prstGeom>
          <a:noFill/>
        </p:spPr>
      </p:pic>
      <p:pic>
        <p:nvPicPr>
          <p:cNvPr id="48" name="Picture 6" descr="IT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53860" y="4365676"/>
            <a:ext cx="1609725" cy="1143001"/>
          </a:xfrm>
          <a:prstGeom prst="rect">
            <a:avLst/>
          </a:prstGeom>
          <a:noFill/>
        </p:spPr>
      </p:pic>
      <p:pic>
        <p:nvPicPr>
          <p:cNvPr id="26626" name="Picture 2" descr="ITWorks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63196" y="4258992"/>
            <a:ext cx="1943100" cy="1295400"/>
          </a:xfrm>
          <a:prstGeom prst="rect">
            <a:avLst/>
          </a:prstGeom>
          <a:noFill/>
        </p:spPr>
      </p:pic>
      <p:pic>
        <p:nvPicPr>
          <p:cNvPr id="26628" name="Picture 4" descr="Interpart Qbridg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2000" y="4577860"/>
            <a:ext cx="1944000" cy="1020763"/>
          </a:xfrm>
          <a:prstGeom prst="rect">
            <a:avLst/>
          </a:prstGeom>
          <a:noFill/>
        </p:spPr>
      </p:pic>
      <p:pic>
        <p:nvPicPr>
          <p:cNvPr id="6162" name="Picture 18" descr="D:\7.1 docs\draft\Presentations\customers\MontaVista-Logo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10126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Interfax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58000" y="4038600"/>
            <a:ext cx="1752600" cy="526603"/>
          </a:xfrm>
          <a:prstGeom prst="rect">
            <a:avLst/>
          </a:prstGeom>
          <a:noFill/>
        </p:spPr>
      </p:pic>
      <p:pic>
        <p:nvPicPr>
          <p:cNvPr id="26630" name="Picture 6" descr="Altversa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08439" y="1143000"/>
            <a:ext cx="1825625" cy="799328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08940"/>
            <a:ext cx="1600200" cy="69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41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Consultancy, IT, Systems Integration: 2</a:t>
            </a:r>
            <a:endParaRPr lang="en-GB" dirty="0"/>
          </a:p>
        </p:txBody>
      </p:sp>
      <p:sp>
        <p:nvSpPr>
          <p:cNvPr id="47106" name="AutoShape 2" descr="Interf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08" name="AutoShape 4" descr="Interf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12" name="AutoShape 8" descr="Ptol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14" name="AutoShape 10" descr="Ptol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16" name="AutoShape 12" descr="Ptol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18" name="AutoShape 14" descr="Ptol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20" name="AutoShape 16" descr="Ptol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7122" name="Picture 18" descr="Tri-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562600"/>
            <a:ext cx="1828800" cy="537211"/>
          </a:xfrm>
          <a:prstGeom prst="rect">
            <a:avLst/>
          </a:prstGeom>
          <a:noFill/>
        </p:spPr>
      </p:pic>
      <p:pic>
        <p:nvPicPr>
          <p:cNvPr id="15" name="Picture 28" descr="D:\7.1 docs\draft\Presentations\customers\sa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1390881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9" descr="D:\7.1 docs\draft\Presentations\customers\sea-heade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1333501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D:\7.1 docs\draft\Presentations\customers\sogitec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1606377" cy="66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3" descr="D:\7.1 docs\draft\Presentations\customers\sebtomb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2094959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D:\7.1 docs\draft\Presentations\customers\smartteamservi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1601470" cy="874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5" descr="D:\7.1 docs\draft\Presentations\customers\TeledyneBrownEngineer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2162971" cy="455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8" descr="D:\7.1 docs\draft\Presentations\customers\verax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15000"/>
            <a:ext cx="1076381" cy="373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9" descr="D:\7.1 docs\draft\Presentations\customers\wy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990600" cy="613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0" descr="D:\7.1 docs\draft\Presentations\customers\syncrones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29200"/>
            <a:ext cx="1553311" cy="310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62600"/>
            <a:ext cx="279751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 descr="D:\7.1 docs\draft\Presentations\customers\praemittia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55412"/>
            <a:ext cx="1938737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7" descr="D:\7.1 docs\draft\Presentations\customers\proarc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146015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D:\7.1 docs\draft\Presentations\customers\Quinte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1303774" cy="438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D:\7.1 docs\draft\Presentations\customers\Roke-Mano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1082169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Ptolem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19800" y="2057400"/>
            <a:ext cx="2458163" cy="580571"/>
          </a:xfrm>
          <a:prstGeom prst="rect">
            <a:avLst/>
          </a:prstGeom>
          <a:noFill/>
        </p:spPr>
      </p:pic>
      <p:pic>
        <p:nvPicPr>
          <p:cNvPr id="24580" name="Picture 4" descr="RASU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48200" y="3352800"/>
            <a:ext cx="1709911" cy="541111"/>
          </a:xfrm>
          <a:prstGeom prst="rect">
            <a:avLst/>
          </a:prstGeom>
          <a:noFill/>
        </p:spPr>
      </p:pic>
      <p:pic>
        <p:nvPicPr>
          <p:cNvPr id="30" name="Picture 25" descr="D:\7.1 docs\draft\Presentations\customers\pinnaclesolutions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93280"/>
            <a:ext cx="1541949" cy="384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SEMP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48400" y="3810000"/>
            <a:ext cx="1981200" cy="924561"/>
          </a:xfrm>
          <a:prstGeom prst="rect">
            <a:avLst/>
          </a:prstGeom>
          <a:noFill/>
        </p:spPr>
      </p:pic>
      <p:pic>
        <p:nvPicPr>
          <p:cNvPr id="25604" name="Picture 4" descr="Quantum Research Internationa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7200" y="2209800"/>
            <a:ext cx="1993605" cy="1143000"/>
          </a:xfrm>
          <a:prstGeom prst="rect">
            <a:avLst/>
          </a:prstGeom>
          <a:noFill/>
        </p:spPr>
      </p:pic>
      <p:pic>
        <p:nvPicPr>
          <p:cNvPr id="31" name="Picture 24" descr="D:\7.1 docs\draft\Presentations\customers\parsons_logo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511830" cy="161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D:\7.1 docs\draft\Presentations\customers\ORC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1550754" cy="615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3" descr="D:\7.1 docs\draft\Presentations\customers\omlis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76" y="1151208"/>
            <a:ext cx="1290257" cy="623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D:\7.1 docs\draft\Presentations\customers\nse_logo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000125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Energy and Construction	2.6</a:t>
            </a:r>
            <a:endParaRPr lang="en-GB" dirty="0"/>
          </a:p>
        </p:txBody>
      </p:sp>
      <p:sp>
        <p:nvSpPr>
          <p:cNvPr id="23560" name="AutoShape 8" descr="Surgutnefte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2" name="AutoShape 10" descr="Surgutnefte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4" name="AutoShape 12" descr="Surgutnefte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" name="Picture 28" descr="Surgutnefte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039756"/>
            <a:ext cx="1515618" cy="990600"/>
          </a:xfrm>
          <a:prstGeom prst="rect">
            <a:avLst/>
          </a:prstGeom>
          <a:noFill/>
        </p:spPr>
      </p:pic>
      <p:pic>
        <p:nvPicPr>
          <p:cNvPr id="30" name="Picture 2" descr="D:\7.1 docs\draft\Presentations\customers\logo-are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" y="1290160"/>
            <a:ext cx="1128699" cy="691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D:\7.1 docs\draft\Presentations\customers\Hyosung_Group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1806046" cy="394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D:\7.1 docs\draft\Presentations\customers\oric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37" y="4874157"/>
            <a:ext cx="146304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D:\7.1 docs\draft\Presentations\customers\OII_Umbilical-Solutio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48949"/>
            <a:ext cx="1524000" cy="667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9" descr="D:\7.1 docs\draft\Presentations\customers\omnieart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91" y="4875312"/>
            <a:ext cx="1580405" cy="485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D:\7.1 docs\draft\Presentations\customers\logo-terra-pow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38800"/>
            <a:ext cx="1622680" cy="533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15000"/>
            <a:ext cx="1865239" cy="51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035238" cy="6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16" y="1143000"/>
            <a:ext cx="737551" cy="9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1271016"/>
            <a:ext cx="1139483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48" y="1218901"/>
            <a:ext cx="2095303" cy="3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14" y="2440058"/>
            <a:ext cx="1921375" cy="3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80" y="3200874"/>
            <a:ext cx="1606231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91" y="3958759"/>
            <a:ext cx="1073963" cy="58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1071666" cy="5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Gazprom Marine Bunk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55189" y="2011680"/>
            <a:ext cx="1882587" cy="1066800"/>
          </a:xfrm>
          <a:prstGeom prst="rect">
            <a:avLst/>
          </a:prstGeom>
          <a:noFill/>
        </p:spPr>
      </p:pic>
      <p:pic>
        <p:nvPicPr>
          <p:cNvPr id="49" name="Picture 4" descr="General Fusio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7025" y="3203490"/>
            <a:ext cx="2314434" cy="402771"/>
          </a:xfrm>
          <a:prstGeom prst="rect">
            <a:avLst/>
          </a:prstGeom>
          <a:noFill/>
        </p:spPr>
      </p:pic>
      <p:pic>
        <p:nvPicPr>
          <p:cNvPr id="50" name="Picture 6" descr="KAP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3400" y="3849902"/>
            <a:ext cx="1524000" cy="819151"/>
          </a:xfrm>
          <a:prstGeom prst="rect">
            <a:avLst/>
          </a:prstGeom>
          <a:noFill/>
        </p:spPr>
      </p:pic>
      <p:pic>
        <p:nvPicPr>
          <p:cNvPr id="51" name="Picture 14" descr="Techni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" y="5867400"/>
            <a:ext cx="2133600" cy="403274"/>
          </a:xfrm>
          <a:prstGeom prst="rect">
            <a:avLst/>
          </a:prstGeom>
          <a:noFill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2292437" cy="40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9167"/>
            <a:ext cx="1465312" cy="8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Engi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48164" y="1219200"/>
            <a:ext cx="2130425" cy="1274078"/>
          </a:xfrm>
          <a:prstGeom prst="rect">
            <a:avLst/>
          </a:prstGeom>
          <a:noFill/>
        </p:spPr>
      </p:pic>
      <p:pic>
        <p:nvPicPr>
          <p:cNvPr id="24580" name="Picture 4" descr="TPS Real Estate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05401" y="5451741"/>
            <a:ext cx="1371600" cy="780252"/>
          </a:xfrm>
          <a:prstGeom prst="rect">
            <a:avLst/>
          </a:prstGeom>
          <a:noFill/>
        </p:spPr>
      </p:pic>
      <p:pic>
        <p:nvPicPr>
          <p:cNvPr id="24582" name="Picture 6" descr="Silverwell Energy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172201" y="4724400"/>
            <a:ext cx="1981200" cy="542471"/>
          </a:xfrm>
          <a:prstGeom prst="rect">
            <a:avLst/>
          </a:prstGeom>
          <a:noFill/>
        </p:spPr>
      </p:pic>
      <p:pic>
        <p:nvPicPr>
          <p:cNvPr id="24584" name="Picture 8" descr="LSIS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867400" y="3352800"/>
            <a:ext cx="1520825" cy="826315"/>
          </a:xfrm>
          <a:prstGeom prst="rect">
            <a:avLst/>
          </a:prstGeom>
          <a:noFill/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101781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 descr="D:\7.1 docs\draft\Presentations\customers\niels-logo-big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380296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ntertor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46" y="3052119"/>
            <a:ext cx="1361262" cy="736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37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Government and Military	2.7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1828800" cy="52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:\7.1 docs\draft\Presentations\customers\da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2033337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7.1 docs\draft\Presentations\customers\doda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79286"/>
            <a:ext cx="190051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018806" cy="80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D:\7.1 docs\draft\Presentations\customers\logoFA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1003812" cy="1003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:\7.1 docs\draft\Presentations\customers\navse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3478"/>
            <a:ext cx="1270001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D:\7.1 docs\draft\Presentations\customers\nas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1182848" cy="983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D:\7.1 docs\draft\Presentations\customers\RAA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14" y="3578125"/>
            <a:ext cx="1562853" cy="576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D:\7.1 docs\draft\Presentations\customers\NOA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0" y="325349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D:\7.1 docs\draft\Presentations\customers\cse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2211147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1088794" cy="86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45" y="2057400"/>
            <a:ext cx="1730293" cy="74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2690"/>
            <a:ext cx="1371600" cy="13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77490"/>
            <a:ext cx="1031514" cy="103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SAN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53490"/>
            <a:ext cx="1870061" cy="944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H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98934" y="3208133"/>
            <a:ext cx="1409959" cy="1233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96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Manufacturing	2.8</a:t>
            </a:r>
            <a:endParaRPr lang="en-GB" dirty="0"/>
          </a:p>
        </p:txBody>
      </p:sp>
      <p:pic>
        <p:nvPicPr>
          <p:cNvPr id="9218" name="Picture 2" descr="C:\Users\mgw\Desktop\Corni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2464"/>
            <a:ext cx="1371600" cy="596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7.1 docs\draft\Presentations\customers\logo_ka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72" y="3250812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7.1 docs\draft\Presentations\customers\nanote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057400" cy="42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7.1 docs\draft\Presentations\customers\emers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1134043" cy="579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7.1 docs\draft\Presentations\customers\logo_sag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173355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D:\7.1 docs\draft\Presentations\customers\ses-p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1143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D:\7.1 docs\draft\Presentations\customers\zebra-logo.png.adapt.ful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53464"/>
            <a:ext cx="669588" cy="1066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D:\7.1 docs\draft\Presentations\customers\we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86400"/>
            <a:ext cx="1752600" cy="667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70872"/>
            <a:ext cx="1603734" cy="60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741819" cy="7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1165241" cy="6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2538632" cy="3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83124"/>
            <a:ext cx="1910668" cy="29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8207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MTS Sensor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95600"/>
            <a:ext cx="1371598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BorgWarn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1295400"/>
            <a:ext cx="2053167" cy="533400"/>
          </a:xfrm>
          <a:prstGeom prst="rect">
            <a:avLst/>
          </a:prstGeom>
          <a:noFill/>
        </p:spPr>
      </p:pic>
      <p:pic>
        <p:nvPicPr>
          <p:cNvPr id="21508" name="Picture 4" descr="C-Tech Innovatio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48596" y="1219200"/>
            <a:ext cx="1828800" cy="623062"/>
          </a:xfrm>
          <a:prstGeom prst="rect">
            <a:avLst/>
          </a:prstGeom>
          <a:noFill/>
        </p:spPr>
      </p:pic>
      <p:pic>
        <p:nvPicPr>
          <p:cNvPr id="21510" name="Picture 6" descr="Critical Room Solution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32486" y="1143001"/>
            <a:ext cx="2354313" cy="533400"/>
          </a:xfrm>
          <a:prstGeom prst="rect">
            <a:avLst/>
          </a:prstGeom>
          <a:noFill/>
        </p:spPr>
      </p:pic>
      <p:pic>
        <p:nvPicPr>
          <p:cNvPr id="21512" name="Picture 8" descr="Croptima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62600" y="2057400"/>
            <a:ext cx="1447800" cy="433229"/>
          </a:xfrm>
          <a:prstGeom prst="rect">
            <a:avLst/>
          </a:prstGeom>
          <a:noFill/>
        </p:spPr>
      </p:pic>
      <p:pic>
        <p:nvPicPr>
          <p:cNvPr id="21514" name="Picture 10" descr="Doppelmayr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48000" y="2209800"/>
            <a:ext cx="2095500" cy="447675"/>
          </a:xfrm>
          <a:prstGeom prst="rect">
            <a:avLst/>
          </a:prstGeom>
          <a:noFill/>
        </p:spPr>
      </p:pic>
      <p:pic>
        <p:nvPicPr>
          <p:cNvPr id="21516" name="Picture 12" descr="Hydrix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00200" y="2819400"/>
            <a:ext cx="1687285" cy="685800"/>
          </a:xfrm>
          <a:prstGeom prst="rect">
            <a:avLst/>
          </a:prstGeom>
          <a:noFill/>
        </p:spPr>
      </p:pic>
      <p:pic>
        <p:nvPicPr>
          <p:cNvPr id="22530" name="Picture 2" descr="Solystic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52600" y="5410200"/>
            <a:ext cx="1825625" cy="870215"/>
          </a:xfrm>
          <a:prstGeom prst="rect">
            <a:avLst/>
          </a:prstGeom>
          <a:noFill/>
        </p:spPr>
      </p:pic>
      <p:pic>
        <p:nvPicPr>
          <p:cNvPr id="22532" name="Picture 4" descr="Omnitech Electronics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590800" y="3733800"/>
            <a:ext cx="1562236" cy="990600"/>
          </a:xfrm>
          <a:prstGeom prst="rect">
            <a:avLst/>
          </a:prstGeom>
          <a:noFill/>
        </p:spPr>
      </p:pic>
      <p:pic>
        <p:nvPicPr>
          <p:cNvPr id="21518" name="Picture 14" descr="Peregrine Semiconductor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038600" y="4495800"/>
            <a:ext cx="1615268" cy="609600"/>
          </a:xfrm>
          <a:prstGeom prst="rect">
            <a:avLst/>
          </a:prstGeom>
          <a:noFill/>
        </p:spPr>
      </p:pic>
      <p:pic>
        <p:nvPicPr>
          <p:cNvPr id="22534" name="Picture 6" descr="Dongil Shipyard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33400" y="2133600"/>
            <a:ext cx="2206625" cy="492813"/>
          </a:xfrm>
          <a:prstGeom prst="rect">
            <a:avLst/>
          </a:prstGeom>
          <a:noFill/>
        </p:spPr>
      </p:pic>
      <p:pic>
        <p:nvPicPr>
          <p:cNvPr id="22536" name="Picture 8" descr="CoolLED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724400" y="1572064"/>
            <a:ext cx="1450740" cy="491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95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Medical and </a:t>
            </a:r>
            <a:r>
              <a:rPr lang="en-GB" dirty="0" smtClean="0"/>
              <a:t>Pharmaceutical	2.9</a:t>
            </a:r>
            <a:endParaRPr lang="en-GB" dirty="0"/>
          </a:p>
        </p:txBody>
      </p:sp>
      <p:pic>
        <p:nvPicPr>
          <p:cNvPr id="10242" name="Picture 2" descr="D:\7.1 docs\draft\Presentations\customers\Inste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1968501" cy="55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7.1 docs\draft\Presentations\customers\NH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810000" cy="523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7.1 docs\draft\Presentations\customers\sensilemedic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1697893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D:\7.1 docs\draft\Presentations\customers\vapothe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2012932" cy="557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1829341" cy="63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1389650" cy="7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1357221" cy="7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Kuzbass Cardiology Cen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2438400"/>
            <a:ext cx="1930400" cy="914400"/>
          </a:xfrm>
          <a:prstGeom prst="rect">
            <a:avLst/>
          </a:prstGeom>
          <a:noFill/>
        </p:spPr>
      </p:pic>
      <p:pic>
        <p:nvPicPr>
          <p:cNvPr id="3" name="Picture 2" descr="Adjutant Solutions Grou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1295400"/>
            <a:ext cx="1881397" cy="685800"/>
          </a:xfrm>
          <a:prstGeom prst="rect">
            <a:avLst/>
          </a:prstGeom>
          <a:noFill/>
        </p:spPr>
      </p:pic>
      <p:pic>
        <p:nvPicPr>
          <p:cNvPr id="21506" name="Picture 2" descr="Micro-X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3124200"/>
            <a:ext cx="2165902" cy="830263"/>
          </a:xfrm>
          <a:prstGeom prst="rect">
            <a:avLst/>
          </a:prstGeom>
          <a:noFill/>
        </p:spPr>
      </p:pic>
      <p:pic>
        <p:nvPicPr>
          <p:cNvPr id="21508" name="Picture 4" descr="Cytova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1295400"/>
            <a:ext cx="2206625" cy="739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07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/>
            </a:pPr>
            <a:r>
              <a:rPr lang="en-GB" dirty="0"/>
              <a:t>3SL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Customers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Example Applications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Cradle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Services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398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Telecommunications	2.10</a:t>
            </a:r>
            <a:endParaRPr lang="en-GB" dirty="0"/>
          </a:p>
        </p:txBody>
      </p:sp>
      <p:pic>
        <p:nvPicPr>
          <p:cNvPr id="11266" name="Picture 2" descr="D:\7.1 docs\draft\Presentations\customers\bi_logo_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7.1 docs\draft\Presentations\customers\artemiscommunica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180802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7.1 docs\draft\Presentations\customers\itt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116958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7.1 docs\draft\Presentations\customers\ssanyonginformationandcommunicationcor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65808"/>
            <a:ext cx="2219326" cy="276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:\7.1 docs\draft\Presentations\customers\L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1583569" cy="42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61008"/>
            <a:ext cx="1108190" cy="73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VIT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7208"/>
            <a:ext cx="1774309" cy="847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Globecom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2362200"/>
            <a:ext cx="2013358" cy="685800"/>
          </a:xfrm>
          <a:prstGeom prst="rect">
            <a:avLst/>
          </a:prstGeom>
          <a:noFill/>
        </p:spPr>
      </p:pic>
      <p:pic>
        <p:nvPicPr>
          <p:cNvPr id="20482" name="Picture 2" descr="EM SOLUTION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1371600"/>
            <a:ext cx="1825625" cy="785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74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Transport	2.11</a:t>
            </a:r>
            <a:endParaRPr lang="en-GB" dirty="0"/>
          </a:p>
        </p:txBody>
      </p:sp>
      <p:pic>
        <p:nvPicPr>
          <p:cNvPr id="12290" name="Picture 2" descr="D:\7.1 docs\draft\Presentations\customers\Hanjin_Heavy_Industri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04912"/>
            <a:ext cx="1295400" cy="865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7.1 docs\draft\Presentations\customers\Alstomsignall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152650" cy="588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7.1 docs\draft\Presentations\customers\seoulmetr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1447800" cy="389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D:\7.1 docs\draft\Presentations\customers\siemenstransport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1371600" cy="764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64619"/>
            <a:ext cx="1011649" cy="90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067886" cy="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1539491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Woojin Industrial System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1810061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RIS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23962"/>
            <a:ext cx="1841723" cy="752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NEO TRAN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2286001"/>
            <a:ext cx="1828800" cy="680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6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Applications	3</a:t>
            </a:r>
            <a:endParaRPr lang="en-GB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457200" y="1143000"/>
            <a:ext cx="3200400" cy="1295400"/>
            <a:chOff x="457200" y="1143000"/>
            <a:chExt cx="3200400" cy="1295400"/>
          </a:xfrm>
        </p:grpSpPr>
        <p:sp>
          <p:nvSpPr>
            <p:cNvPr id="5" name="Rectangle 178"/>
            <p:cNvSpPr>
              <a:spLocks noChangeArrowheads="1"/>
            </p:cNvSpPr>
            <p:nvPr/>
          </p:nvSpPr>
          <p:spPr bwMode="auto">
            <a:xfrm>
              <a:off x="457200" y="1295400"/>
              <a:ext cx="32004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" name="Rectangle 179"/>
            <p:cNvSpPr>
              <a:spLocks noChangeArrowheads="1"/>
            </p:cNvSpPr>
            <p:nvPr/>
          </p:nvSpPr>
          <p:spPr bwMode="auto">
            <a:xfrm>
              <a:off x="457200" y="1143000"/>
              <a:ext cx="3200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Automotive</a:t>
              </a:r>
            </a:p>
          </p:txBody>
        </p:sp>
        <p:grpSp>
          <p:nvGrpSpPr>
            <p:cNvPr id="7" name="Group 240"/>
            <p:cNvGrpSpPr>
              <a:grpSpLocks/>
            </p:cNvGrpSpPr>
            <p:nvPr/>
          </p:nvGrpSpPr>
          <p:grpSpPr bwMode="auto">
            <a:xfrm>
              <a:off x="609600" y="1443038"/>
              <a:ext cx="2876550" cy="855663"/>
              <a:chOff x="384" y="909"/>
              <a:chExt cx="1812" cy="539"/>
            </a:xfrm>
          </p:grpSpPr>
          <p:grpSp>
            <p:nvGrpSpPr>
              <p:cNvPr id="8" name="Group 234"/>
              <p:cNvGrpSpPr>
                <a:grpSpLocks/>
              </p:cNvGrpSpPr>
              <p:nvPr/>
            </p:nvGrpSpPr>
            <p:grpSpPr bwMode="auto">
              <a:xfrm>
                <a:off x="384" y="909"/>
                <a:ext cx="560" cy="480"/>
                <a:chOff x="384" y="909"/>
                <a:chExt cx="560" cy="480"/>
              </a:xfrm>
            </p:grpSpPr>
            <p:sp>
              <p:nvSpPr>
                <p:cNvPr id="18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384" y="1303"/>
                  <a:ext cx="56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Safety &amp; Controls</a:t>
                  </a:r>
                  <a:endParaRPr lang="en-GB" altLang="en-US" sz="900" b="0"/>
                </a:p>
              </p:txBody>
            </p:sp>
            <p:pic>
              <p:nvPicPr>
                <p:cNvPr id="19" name="Picture 22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909"/>
                  <a:ext cx="55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" name="Group 235"/>
              <p:cNvGrpSpPr>
                <a:grpSpLocks/>
              </p:cNvGrpSpPr>
              <p:nvPr/>
            </p:nvGrpSpPr>
            <p:grpSpPr bwMode="auto">
              <a:xfrm>
                <a:off x="1008" y="909"/>
                <a:ext cx="380" cy="480"/>
                <a:chOff x="1008" y="909"/>
                <a:chExt cx="380" cy="480"/>
              </a:xfrm>
            </p:grpSpPr>
            <p:sp>
              <p:nvSpPr>
                <p:cNvPr id="16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056" y="1303"/>
                  <a:ext cx="30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Consoles</a:t>
                  </a:r>
                  <a:endParaRPr lang="en-GB" altLang="en-US" sz="900" b="0"/>
                </a:p>
              </p:txBody>
            </p:sp>
            <p:pic>
              <p:nvPicPr>
                <p:cNvPr id="17" name="Picture 22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09"/>
                  <a:ext cx="38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" name="Group 236"/>
              <p:cNvGrpSpPr>
                <a:grpSpLocks/>
              </p:cNvGrpSpPr>
              <p:nvPr/>
            </p:nvGrpSpPr>
            <p:grpSpPr bwMode="auto">
              <a:xfrm>
                <a:off x="1440" y="912"/>
                <a:ext cx="340" cy="477"/>
                <a:chOff x="1440" y="912"/>
                <a:chExt cx="340" cy="477"/>
              </a:xfrm>
            </p:grpSpPr>
            <p:sp>
              <p:nvSpPr>
                <p:cNvPr id="14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1440" y="1303"/>
                  <a:ext cx="252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Lighting</a:t>
                  </a:r>
                  <a:endParaRPr lang="en-GB" altLang="en-US" sz="900" b="0"/>
                </a:p>
              </p:txBody>
            </p:sp>
            <p:pic>
              <p:nvPicPr>
                <p:cNvPr id="15" name="Picture 2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912"/>
                  <a:ext cx="34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" name="Group 237"/>
              <p:cNvGrpSpPr>
                <a:grpSpLocks/>
              </p:cNvGrpSpPr>
              <p:nvPr/>
            </p:nvGrpSpPr>
            <p:grpSpPr bwMode="auto">
              <a:xfrm>
                <a:off x="1776" y="912"/>
                <a:ext cx="420" cy="536"/>
                <a:chOff x="1776" y="912"/>
                <a:chExt cx="420" cy="536"/>
              </a:xfrm>
            </p:grpSpPr>
            <p:sp>
              <p:nvSpPr>
                <p:cNvPr id="12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776" y="1310"/>
                  <a:ext cx="420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/>
                    <a:t>Engine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/>
                    <a:t>Management</a:t>
                  </a:r>
                  <a:endParaRPr lang="en-GB" altLang="en-US" sz="900" b="0"/>
                </a:p>
              </p:txBody>
            </p:sp>
            <p:pic>
              <p:nvPicPr>
                <p:cNvPr id="13" name="Picture 23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5" y="912"/>
                  <a:ext cx="369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58" name="Group 157"/>
          <p:cNvGrpSpPr/>
          <p:nvPr/>
        </p:nvGrpSpPr>
        <p:grpSpPr>
          <a:xfrm>
            <a:off x="4038600" y="1143000"/>
            <a:ext cx="4191000" cy="2590800"/>
            <a:chOff x="4038600" y="1143000"/>
            <a:chExt cx="4191000" cy="2590800"/>
          </a:xfrm>
        </p:grpSpPr>
        <p:sp>
          <p:nvSpPr>
            <p:cNvPr id="21" name="Rectangle 137"/>
            <p:cNvSpPr>
              <a:spLocks noChangeArrowheads="1"/>
            </p:cNvSpPr>
            <p:nvPr/>
          </p:nvSpPr>
          <p:spPr bwMode="auto">
            <a:xfrm>
              <a:off x="4038600" y="1295400"/>
              <a:ext cx="41910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22" name="Rectangle 138"/>
            <p:cNvSpPr>
              <a:spLocks noChangeArrowheads="1"/>
            </p:cNvSpPr>
            <p:nvPr/>
          </p:nvSpPr>
          <p:spPr bwMode="auto">
            <a:xfrm>
              <a:off x="4038600" y="1143000"/>
              <a:ext cx="4191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Space Systems</a:t>
              </a:r>
            </a:p>
          </p:txBody>
        </p:sp>
        <p:grpSp>
          <p:nvGrpSpPr>
            <p:cNvPr id="23" name="Group 265"/>
            <p:cNvGrpSpPr>
              <a:grpSpLocks/>
            </p:cNvGrpSpPr>
            <p:nvPr/>
          </p:nvGrpSpPr>
          <p:grpSpPr bwMode="auto">
            <a:xfrm>
              <a:off x="4186238" y="1447800"/>
              <a:ext cx="3919538" cy="2119313"/>
              <a:chOff x="2637" y="912"/>
              <a:chExt cx="2469" cy="1335"/>
            </a:xfrm>
          </p:grpSpPr>
          <p:grpSp>
            <p:nvGrpSpPr>
              <p:cNvPr id="24" name="Group 249"/>
              <p:cNvGrpSpPr>
                <a:grpSpLocks/>
              </p:cNvGrpSpPr>
              <p:nvPr/>
            </p:nvGrpSpPr>
            <p:grpSpPr bwMode="auto">
              <a:xfrm>
                <a:off x="4272" y="912"/>
                <a:ext cx="784" cy="507"/>
                <a:chOff x="4272" y="912"/>
                <a:chExt cx="784" cy="507"/>
              </a:xfrm>
            </p:grpSpPr>
            <p:pic>
              <p:nvPicPr>
                <p:cNvPr id="43" name="Picture 12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2" y="912"/>
                  <a:ext cx="355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4656" y="912"/>
                  <a:ext cx="40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EVA / CSSS</a:t>
                  </a:r>
                </a:p>
              </p:txBody>
            </p:sp>
          </p:grpSp>
          <p:grpSp>
            <p:nvGrpSpPr>
              <p:cNvPr id="25" name="Group 244"/>
              <p:cNvGrpSpPr>
                <a:grpSpLocks/>
              </p:cNvGrpSpPr>
              <p:nvPr/>
            </p:nvGrpSpPr>
            <p:grpSpPr bwMode="auto">
              <a:xfrm>
                <a:off x="4750" y="1056"/>
                <a:ext cx="356" cy="1191"/>
                <a:chOff x="4750" y="1056"/>
                <a:chExt cx="356" cy="1191"/>
              </a:xfrm>
            </p:grpSpPr>
            <p:sp>
              <p:nvSpPr>
                <p:cNvPr id="41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800" y="1056"/>
                  <a:ext cx="284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Taurus II</a:t>
                  </a:r>
                </a:p>
              </p:txBody>
            </p:sp>
            <p:pic>
              <p:nvPicPr>
                <p:cNvPr id="42" name="Picture 24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0" y="1134"/>
                  <a:ext cx="356" cy="1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6" name="Group 247"/>
              <p:cNvGrpSpPr>
                <a:grpSpLocks/>
              </p:cNvGrpSpPr>
              <p:nvPr/>
            </p:nvGrpSpPr>
            <p:grpSpPr bwMode="auto">
              <a:xfrm>
                <a:off x="3897" y="1440"/>
                <a:ext cx="813" cy="288"/>
                <a:chOff x="3897" y="1440"/>
                <a:chExt cx="813" cy="288"/>
              </a:xfrm>
            </p:grpSpPr>
            <p:sp>
              <p:nvSpPr>
                <p:cNvPr id="39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897" y="1486"/>
                  <a:ext cx="536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Space</a:t>
                  </a:r>
                  <a:br>
                    <a:rPr lang="en-GB" altLang="en-US" sz="900" b="0"/>
                  </a:br>
                  <a:r>
                    <a:rPr lang="en-GB" altLang="en-US" sz="900" b="0"/>
                    <a:t>Communications</a:t>
                  </a:r>
                </a:p>
              </p:txBody>
            </p:sp>
            <p:pic>
              <p:nvPicPr>
                <p:cNvPr id="40" name="Picture 24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2" y="1440"/>
                  <a:ext cx="2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52"/>
              <p:cNvGrpSpPr>
                <a:grpSpLocks/>
              </p:cNvGrpSpPr>
              <p:nvPr/>
            </p:nvGrpSpPr>
            <p:grpSpPr bwMode="auto">
              <a:xfrm>
                <a:off x="3696" y="1056"/>
                <a:ext cx="489" cy="453"/>
                <a:chOff x="3696" y="1056"/>
                <a:chExt cx="489" cy="453"/>
              </a:xfrm>
            </p:grpSpPr>
            <p:sp>
              <p:nvSpPr>
                <p:cNvPr id="37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696" y="1440"/>
                  <a:ext cx="20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COTS</a:t>
                  </a:r>
                </a:p>
              </p:txBody>
            </p:sp>
            <p:pic>
              <p:nvPicPr>
                <p:cNvPr id="38" name="Picture 251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056"/>
                  <a:ext cx="489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8" name="Group 256"/>
              <p:cNvGrpSpPr>
                <a:grpSpLocks/>
              </p:cNvGrpSpPr>
              <p:nvPr/>
            </p:nvGrpSpPr>
            <p:grpSpPr bwMode="auto">
              <a:xfrm>
                <a:off x="3264" y="912"/>
                <a:ext cx="688" cy="530"/>
                <a:chOff x="3264" y="912"/>
                <a:chExt cx="688" cy="530"/>
              </a:xfrm>
            </p:grpSpPr>
            <p:sp>
              <p:nvSpPr>
                <p:cNvPr id="35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3600" y="912"/>
                  <a:ext cx="352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Operations</a:t>
                  </a:r>
                </a:p>
              </p:txBody>
            </p:sp>
            <p:pic>
              <p:nvPicPr>
                <p:cNvPr id="36" name="Picture 25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12"/>
                  <a:ext cx="336" cy="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9" name="Picture 259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7" y="912"/>
                <a:ext cx="570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0" name="Group 264"/>
              <p:cNvGrpSpPr>
                <a:grpSpLocks/>
              </p:cNvGrpSpPr>
              <p:nvPr/>
            </p:nvGrpSpPr>
            <p:grpSpPr bwMode="auto">
              <a:xfrm>
                <a:off x="2637" y="1439"/>
                <a:ext cx="2067" cy="808"/>
                <a:chOff x="2637" y="1439"/>
                <a:chExt cx="2067" cy="808"/>
              </a:xfrm>
            </p:grpSpPr>
            <p:pic>
              <p:nvPicPr>
                <p:cNvPr id="31" name="Picture 5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1728"/>
                  <a:ext cx="864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120" y="1488"/>
                  <a:ext cx="596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zh-CN" sz="900" b="0">
                      <a:ea typeface="宋体" charset="-122"/>
                    </a:rPr>
                    <a:t>Orion</a:t>
                  </a:r>
                  <a:endParaRPr lang="en-GB" altLang="en-US" sz="900" b="0"/>
                </a:p>
                <a:p>
                  <a:pPr>
                    <a:lnSpc>
                      <a:spcPct val="80000"/>
                    </a:lnSpc>
                  </a:pPr>
                  <a:endParaRPr lang="en-GB" altLang="en-US" sz="900" b="0"/>
                </a:p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SLS, Ares V, Altair</a:t>
                  </a:r>
                </a:p>
              </p:txBody>
            </p:sp>
            <p:pic>
              <p:nvPicPr>
                <p:cNvPr id="33" name="Picture 26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7" y="1439"/>
                  <a:ext cx="449" cy="8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263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0" y="1738"/>
                  <a:ext cx="674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20" name="Group 19"/>
          <p:cNvGrpSpPr/>
          <p:nvPr/>
        </p:nvGrpSpPr>
        <p:grpSpPr>
          <a:xfrm>
            <a:off x="3352799" y="4419600"/>
            <a:ext cx="1100255" cy="1724190"/>
            <a:chOff x="3352799" y="4419600"/>
            <a:chExt cx="1100255" cy="1724190"/>
          </a:xfrm>
        </p:grpSpPr>
        <p:sp>
          <p:nvSpPr>
            <p:cNvPr id="46" name="Rectangle 199"/>
            <p:cNvSpPr>
              <a:spLocks noChangeArrowheads="1"/>
            </p:cNvSpPr>
            <p:nvPr/>
          </p:nvSpPr>
          <p:spPr bwMode="auto">
            <a:xfrm>
              <a:off x="3352800" y="4571999"/>
              <a:ext cx="1100254" cy="1571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47" name="Rectangle 200"/>
            <p:cNvSpPr>
              <a:spLocks noChangeArrowheads="1"/>
            </p:cNvSpPr>
            <p:nvPr/>
          </p:nvSpPr>
          <p:spPr bwMode="auto">
            <a:xfrm>
              <a:off x="3352799" y="4419600"/>
              <a:ext cx="109728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Construction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59956" y="5382815"/>
              <a:ext cx="814388" cy="663973"/>
              <a:chOff x="3459956" y="5382815"/>
              <a:chExt cx="814388" cy="663973"/>
            </a:xfrm>
          </p:grpSpPr>
          <p:pic>
            <p:nvPicPr>
              <p:cNvPr id="53" name="Picture 19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9956" y="5382815"/>
                <a:ext cx="814388" cy="520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 Box 196"/>
              <p:cNvSpPr txBox="1">
                <a:spLocks noChangeArrowheads="1"/>
              </p:cNvSpPr>
              <p:nvPr/>
            </p:nvSpPr>
            <p:spPr bwMode="auto">
              <a:xfrm>
                <a:off x="3459957" y="5910263"/>
                <a:ext cx="749300" cy="1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Roads/Bridges</a:t>
                </a:r>
                <a:endParaRPr lang="en-GB" altLang="en-US" sz="900" b="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455194" y="4679951"/>
              <a:ext cx="823912" cy="664368"/>
              <a:chOff x="3455194" y="4679951"/>
              <a:chExt cx="823912" cy="664368"/>
            </a:xfrm>
          </p:grpSpPr>
          <p:sp>
            <p:nvSpPr>
              <p:cNvPr id="51" name="Text Box 195"/>
              <p:cNvSpPr txBox="1">
                <a:spLocks noChangeArrowheads="1"/>
              </p:cNvSpPr>
              <p:nvPr/>
            </p:nvSpPr>
            <p:spPr bwMode="auto">
              <a:xfrm>
                <a:off x="3459957" y="5207794"/>
                <a:ext cx="393700" cy="1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Nuclear</a:t>
                </a:r>
                <a:endParaRPr lang="en-GB" altLang="en-US" sz="900" b="0" dirty="0"/>
              </a:p>
            </p:txBody>
          </p:sp>
          <p:pic>
            <p:nvPicPr>
              <p:cNvPr id="52" name="Picture 26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194" y="4679951"/>
                <a:ext cx="823912" cy="530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1" name="Group 160"/>
          <p:cNvGrpSpPr/>
          <p:nvPr/>
        </p:nvGrpSpPr>
        <p:grpSpPr>
          <a:xfrm>
            <a:off x="457200" y="4419600"/>
            <a:ext cx="2667000" cy="1143000"/>
            <a:chOff x="457200" y="4419600"/>
            <a:chExt cx="2667000" cy="1143000"/>
          </a:xfrm>
        </p:grpSpPr>
        <p:sp>
          <p:nvSpPr>
            <p:cNvPr id="56" name="Rectangle 192"/>
            <p:cNvSpPr>
              <a:spLocks noChangeArrowheads="1"/>
            </p:cNvSpPr>
            <p:nvPr/>
          </p:nvSpPr>
          <p:spPr bwMode="auto">
            <a:xfrm>
              <a:off x="457200" y="4572000"/>
              <a:ext cx="2667000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57" name="Rectangle 193"/>
            <p:cNvSpPr>
              <a:spLocks noChangeArrowheads="1"/>
            </p:cNvSpPr>
            <p:nvPr/>
          </p:nvSpPr>
          <p:spPr bwMode="auto">
            <a:xfrm>
              <a:off x="457200" y="4419600"/>
              <a:ext cx="2667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Communications</a:t>
              </a:r>
            </a:p>
          </p:txBody>
        </p:sp>
        <p:grpSp>
          <p:nvGrpSpPr>
            <p:cNvPr id="58" name="Group 275"/>
            <p:cNvGrpSpPr>
              <a:grpSpLocks/>
            </p:cNvGrpSpPr>
            <p:nvPr/>
          </p:nvGrpSpPr>
          <p:grpSpPr bwMode="auto">
            <a:xfrm>
              <a:off x="609600" y="4724403"/>
              <a:ext cx="2438400" cy="747713"/>
              <a:chOff x="384" y="2976"/>
              <a:chExt cx="1536" cy="471"/>
            </a:xfrm>
          </p:grpSpPr>
          <p:pic>
            <p:nvPicPr>
              <p:cNvPr id="59" name="Picture 18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976"/>
                <a:ext cx="37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187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976"/>
                <a:ext cx="393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Text Box 188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751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 smtClean="0"/>
                  <a:t>G3/4/5 </a:t>
                </a:r>
                <a:r>
                  <a:rPr lang="en-US" altLang="en-US" sz="900" b="0" dirty="0"/>
                  <a:t>Cellular Networks</a:t>
                </a:r>
                <a:endParaRPr lang="en-GB" altLang="en-US" sz="900" b="0" dirty="0"/>
              </a:p>
            </p:txBody>
          </p:sp>
          <p:grpSp>
            <p:nvGrpSpPr>
              <p:cNvPr id="62" name="Group 274"/>
              <p:cNvGrpSpPr>
                <a:grpSpLocks/>
              </p:cNvGrpSpPr>
              <p:nvPr/>
            </p:nvGrpSpPr>
            <p:grpSpPr bwMode="auto">
              <a:xfrm>
                <a:off x="1200" y="2976"/>
                <a:ext cx="720" cy="470"/>
                <a:chOff x="1200" y="2976"/>
                <a:chExt cx="720" cy="470"/>
              </a:xfrm>
            </p:grpSpPr>
            <p:sp>
              <p:nvSpPr>
                <p:cNvPr id="63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248" y="3360"/>
                  <a:ext cx="224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Radios</a:t>
                  </a:r>
                  <a:endParaRPr lang="en-GB" altLang="en-US" sz="900" b="0"/>
                </a:p>
              </p:txBody>
            </p:sp>
            <p:pic>
              <p:nvPicPr>
                <p:cNvPr id="64" name="Picture 27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976"/>
                  <a:ext cx="720" cy="3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57" name="Group 156"/>
          <p:cNvGrpSpPr/>
          <p:nvPr/>
        </p:nvGrpSpPr>
        <p:grpSpPr>
          <a:xfrm>
            <a:off x="4648200" y="3886200"/>
            <a:ext cx="3581400" cy="2257425"/>
            <a:chOff x="4648200" y="3886200"/>
            <a:chExt cx="3581400" cy="2257425"/>
          </a:xfrm>
        </p:grpSpPr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4648200" y="4038600"/>
              <a:ext cx="3581400" cy="210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7" name="Rectangle 103"/>
            <p:cNvSpPr>
              <a:spLocks noChangeArrowheads="1"/>
            </p:cNvSpPr>
            <p:nvPr/>
          </p:nvSpPr>
          <p:spPr bwMode="auto">
            <a:xfrm>
              <a:off x="4648200" y="3886200"/>
              <a:ext cx="3581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Aviation</a:t>
              </a:r>
            </a:p>
          </p:txBody>
        </p:sp>
        <p:grpSp>
          <p:nvGrpSpPr>
            <p:cNvPr id="68" name="Group 303"/>
            <p:cNvGrpSpPr>
              <a:grpSpLocks/>
            </p:cNvGrpSpPr>
            <p:nvPr/>
          </p:nvGrpSpPr>
          <p:grpSpPr bwMode="auto">
            <a:xfrm>
              <a:off x="4799013" y="4186238"/>
              <a:ext cx="3281363" cy="1828800"/>
              <a:chOff x="3023" y="2637"/>
              <a:chExt cx="2067" cy="1152"/>
            </a:xfrm>
          </p:grpSpPr>
          <p:grpSp>
            <p:nvGrpSpPr>
              <p:cNvPr id="69" name="Group 279"/>
              <p:cNvGrpSpPr>
                <a:grpSpLocks/>
              </p:cNvGrpSpPr>
              <p:nvPr/>
            </p:nvGrpSpPr>
            <p:grpSpPr bwMode="auto">
              <a:xfrm>
                <a:off x="3023" y="3073"/>
                <a:ext cx="513" cy="309"/>
                <a:chOff x="3023" y="3073"/>
                <a:chExt cx="513" cy="309"/>
              </a:xfrm>
            </p:grpSpPr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08" y="3117"/>
                  <a:ext cx="128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 smtClean="0"/>
                    <a:t>F-22</a:t>
                  </a:r>
                  <a:br>
                    <a:rPr lang="en-GB" altLang="en-US" sz="900" b="0" dirty="0" smtClean="0"/>
                  </a:br>
                  <a:r>
                    <a:rPr lang="en-GB" altLang="en-US" sz="900" b="0" dirty="0" smtClean="0"/>
                    <a:t>F-35</a:t>
                  </a:r>
                  <a:endParaRPr lang="en-GB" altLang="en-US" sz="900" b="0" dirty="0"/>
                </a:p>
              </p:txBody>
            </p:sp>
            <p:pic>
              <p:nvPicPr>
                <p:cNvPr id="92" name="Picture 278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073"/>
                  <a:ext cx="343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0" name="Group 282"/>
              <p:cNvGrpSpPr>
                <a:grpSpLocks/>
              </p:cNvGrpSpPr>
              <p:nvPr/>
            </p:nvGrpSpPr>
            <p:grpSpPr bwMode="auto">
              <a:xfrm>
                <a:off x="3023" y="2637"/>
                <a:ext cx="659" cy="425"/>
                <a:chOff x="3023" y="2637"/>
                <a:chExt cx="659" cy="425"/>
              </a:xfrm>
            </p:grpSpPr>
            <p:sp>
              <p:nvSpPr>
                <p:cNvPr id="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518" y="2976"/>
                  <a:ext cx="164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E-2C</a:t>
                  </a:r>
                </a:p>
              </p:txBody>
            </p:sp>
            <p:pic>
              <p:nvPicPr>
                <p:cNvPr id="90" name="Picture 281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2637"/>
                  <a:ext cx="484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1" name="Group 285"/>
              <p:cNvGrpSpPr>
                <a:grpSpLocks/>
              </p:cNvGrpSpPr>
              <p:nvPr/>
            </p:nvGrpSpPr>
            <p:grpSpPr bwMode="auto">
              <a:xfrm>
                <a:off x="3936" y="3403"/>
                <a:ext cx="1154" cy="379"/>
                <a:chOff x="3936" y="3403"/>
                <a:chExt cx="1154" cy="379"/>
              </a:xfrm>
            </p:grpSpPr>
            <p:sp>
              <p:nvSpPr>
                <p:cNvPr id="8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936" y="3510"/>
                  <a:ext cx="596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Air-to-Air Refuelling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dirty="0" smtClean="0"/>
                    <a:t>A400M / KC-46</a:t>
                  </a:r>
                  <a:endParaRPr lang="en-GB" altLang="en-US" sz="900" b="0" dirty="0"/>
                </a:p>
              </p:txBody>
            </p:sp>
            <p:pic>
              <p:nvPicPr>
                <p:cNvPr id="88" name="Picture 284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403"/>
                  <a:ext cx="530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2" name="Group 288"/>
              <p:cNvGrpSpPr>
                <a:grpSpLocks/>
              </p:cNvGrpSpPr>
              <p:nvPr/>
            </p:nvGrpSpPr>
            <p:grpSpPr bwMode="auto">
              <a:xfrm>
                <a:off x="3023" y="3426"/>
                <a:ext cx="1055" cy="363"/>
                <a:chOff x="3023" y="3426"/>
                <a:chExt cx="1055" cy="363"/>
              </a:xfrm>
            </p:grpSpPr>
            <p:sp>
              <p:nvSpPr>
                <p:cNvPr id="8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518" y="3702"/>
                  <a:ext cx="56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Air Traffic Control</a:t>
                  </a:r>
                </a:p>
              </p:txBody>
            </p:sp>
            <p:pic>
              <p:nvPicPr>
                <p:cNvPr id="86" name="Picture 287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426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3" name="Group 291"/>
              <p:cNvGrpSpPr>
                <a:grpSpLocks/>
              </p:cNvGrpSpPr>
              <p:nvPr/>
            </p:nvGrpSpPr>
            <p:grpSpPr bwMode="auto">
              <a:xfrm>
                <a:off x="4112" y="2942"/>
                <a:ext cx="966" cy="306"/>
                <a:chOff x="4112" y="2942"/>
                <a:chExt cx="966" cy="306"/>
              </a:xfrm>
            </p:grpSpPr>
            <p:sp>
              <p:nvSpPr>
                <p:cNvPr id="8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112" y="2972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Typhoon</a:t>
                  </a:r>
                </a:p>
              </p:txBody>
            </p:sp>
            <p:pic>
              <p:nvPicPr>
                <p:cNvPr id="84" name="Picture 290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2942"/>
                  <a:ext cx="662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4" name="Group 294"/>
              <p:cNvGrpSpPr>
                <a:grpSpLocks/>
              </p:cNvGrpSpPr>
              <p:nvPr/>
            </p:nvGrpSpPr>
            <p:grpSpPr bwMode="auto">
              <a:xfrm>
                <a:off x="4092" y="2640"/>
                <a:ext cx="981" cy="294"/>
                <a:chOff x="4092" y="2640"/>
                <a:chExt cx="981" cy="294"/>
              </a:xfrm>
            </p:grpSpPr>
            <p:sp>
              <p:nvSpPr>
                <p:cNvPr id="8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92" y="2662"/>
                  <a:ext cx="24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Tornado</a:t>
                  </a:r>
                  <a:r>
                    <a:rPr lang="en-GB" altLang="en-US" sz="900" b="0" dirty="0"/>
                    <a:t/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GR4</a:t>
                  </a:r>
                </a:p>
              </p:txBody>
            </p:sp>
            <p:pic>
              <p:nvPicPr>
                <p:cNvPr id="82" name="Picture 293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6" y="2640"/>
                  <a:ext cx="697" cy="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5" name="Group 297"/>
              <p:cNvGrpSpPr>
                <a:grpSpLocks/>
              </p:cNvGrpSpPr>
              <p:nvPr/>
            </p:nvGrpSpPr>
            <p:grpSpPr bwMode="auto">
              <a:xfrm>
                <a:off x="3552" y="2637"/>
                <a:ext cx="557" cy="337"/>
                <a:chOff x="3552" y="2637"/>
                <a:chExt cx="557" cy="337"/>
              </a:xfrm>
            </p:grpSpPr>
            <p:pic>
              <p:nvPicPr>
                <p:cNvPr id="79" name="Picture 296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2637"/>
                  <a:ext cx="432" cy="3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889" y="2836"/>
                  <a:ext cx="220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Harrier</a:t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GR7/9</a:t>
                  </a:r>
                </a:p>
              </p:txBody>
            </p:sp>
          </p:grpSp>
          <p:grpSp>
            <p:nvGrpSpPr>
              <p:cNvPr id="76" name="Group 302"/>
              <p:cNvGrpSpPr>
                <a:grpSpLocks/>
              </p:cNvGrpSpPr>
              <p:nvPr/>
            </p:nvGrpSpPr>
            <p:grpSpPr bwMode="auto">
              <a:xfrm>
                <a:off x="3598" y="3114"/>
                <a:ext cx="1215" cy="340"/>
                <a:chOff x="3598" y="3114"/>
                <a:chExt cx="1215" cy="340"/>
              </a:xfrm>
            </p:grpSpPr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392" y="3312"/>
                  <a:ext cx="421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Nimrod MRA4</a:t>
                  </a:r>
                  <a:endParaRPr lang="en-GB" altLang="en-US" sz="900" b="0" dirty="0"/>
                </a:p>
              </p:txBody>
            </p:sp>
            <p:pic>
              <p:nvPicPr>
                <p:cNvPr id="78" name="Picture 301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" y="3114"/>
                  <a:ext cx="766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60" name="Group 159"/>
          <p:cNvGrpSpPr/>
          <p:nvPr/>
        </p:nvGrpSpPr>
        <p:grpSpPr>
          <a:xfrm>
            <a:off x="457200" y="2590800"/>
            <a:ext cx="2820988" cy="1676400"/>
            <a:chOff x="457200" y="2590800"/>
            <a:chExt cx="2820988" cy="1676400"/>
          </a:xfrm>
        </p:grpSpPr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457200" y="2743200"/>
              <a:ext cx="2820988" cy="152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95" name="Rectangle 86"/>
            <p:cNvSpPr>
              <a:spLocks noChangeArrowheads="1"/>
            </p:cNvSpPr>
            <p:nvPr/>
          </p:nvSpPr>
          <p:spPr bwMode="auto">
            <a:xfrm>
              <a:off x="457200" y="2590800"/>
              <a:ext cx="2820988" cy="153988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Naval</a:t>
              </a:r>
            </a:p>
          </p:txBody>
        </p:sp>
        <p:grpSp>
          <p:nvGrpSpPr>
            <p:cNvPr id="96" name="Group 319"/>
            <p:cNvGrpSpPr>
              <a:grpSpLocks/>
            </p:cNvGrpSpPr>
            <p:nvPr/>
          </p:nvGrpSpPr>
          <p:grpSpPr bwMode="auto">
            <a:xfrm>
              <a:off x="609600" y="2895600"/>
              <a:ext cx="2525713" cy="1247775"/>
              <a:chOff x="384" y="1824"/>
              <a:chExt cx="1591" cy="786"/>
            </a:xfrm>
          </p:grpSpPr>
          <p:grpSp>
            <p:nvGrpSpPr>
              <p:cNvPr id="97" name="Group 308"/>
              <p:cNvGrpSpPr>
                <a:grpSpLocks/>
              </p:cNvGrpSpPr>
              <p:nvPr/>
            </p:nvGrpSpPr>
            <p:grpSpPr bwMode="auto">
              <a:xfrm>
                <a:off x="1121" y="1824"/>
                <a:ext cx="848" cy="363"/>
                <a:chOff x="1121" y="1824"/>
                <a:chExt cx="848" cy="363"/>
              </a:xfrm>
            </p:grpSpPr>
            <p:sp>
              <p:nvSpPr>
                <p:cNvPr id="107" name="Text 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121" y="1824"/>
                  <a:ext cx="348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Astute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Submarine</a:t>
                  </a:r>
                </a:p>
              </p:txBody>
            </p:sp>
            <p:pic>
              <p:nvPicPr>
                <p:cNvPr id="108" name="Picture 307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5" y="1824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8" name="Group 311"/>
              <p:cNvGrpSpPr>
                <a:grpSpLocks/>
              </p:cNvGrpSpPr>
              <p:nvPr/>
            </p:nvGrpSpPr>
            <p:grpSpPr bwMode="auto">
              <a:xfrm>
                <a:off x="384" y="1824"/>
                <a:ext cx="732" cy="449"/>
                <a:chOff x="384" y="1824"/>
                <a:chExt cx="732" cy="449"/>
              </a:xfrm>
            </p:grpSpPr>
            <p:sp>
              <p:nvSpPr>
                <p:cNvPr id="10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4" y="2186"/>
                  <a:ext cx="296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 smtClean="0"/>
                    <a:t>CVF / QEC</a:t>
                  </a:r>
                  <a:endParaRPr lang="en-GB" altLang="en-US" sz="900" b="0" dirty="0"/>
                </a:p>
              </p:txBody>
            </p:sp>
            <p:pic>
              <p:nvPicPr>
                <p:cNvPr id="106" name="Picture 310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1824"/>
                  <a:ext cx="731" cy="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9" name="Group 315"/>
              <p:cNvGrpSpPr>
                <a:grpSpLocks/>
              </p:cNvGrpSpPr>
              <p:nvPr/>
            </p:nvGrpSpPr>
            <p:grpSpPr bwMode="auto">
              <a:xfrm>
                <a:off x="1153" y="2228"/>
                <a:ext cx="822" cy="381"/>
                <a:chOff x="1153" y="2228"/>
                <a:chExt cx="822" cy="381"/>
              </a:xfrm>
            </p:grpSpPr>
            <p:sp>
              <p:nvSpPr>
                <p:cNvPr id="1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53" y="2391"/>
                  <a:ext cx="221" cy="2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CVN77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CVNX</a:t>
                  </a:r>
                  <a:br>
                    <a:rPr lang="en-GB" altLang="en-US" sz="900" b="0" dirty="0" smtClean="0"/>
                  </a:br>
                  <a:r>
                    <a:rPr lang="en-GB" altLang="en-US" sz="900" b="0" dirty="0" smtClean="0"/>
                    <a:t>CVN-21</a:t>
                  </a:r>
                  <a:endParaRPr lang="en-GB" altLang="en-US" sz="900" b="0" dirty="0"/>
                </a:p>
              </p:txBody>
            </p:sp>
            <p:pic>
              <p:nvPicPr>
                <p:cNvPr id="104" name="Picture 314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9" y="2228"/>
                  <a:ext cx="576" cy="3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0" name="Group 318"/>
              <p:cNvGrpSpPr>
                <a:grpSpLocks/>
              </p:cNvGrpSpPr>
              <p:nvPr/>
            </p:nvGrpSpPr>
            <p:grpSpPr bwMode="auto">
              <a:xfrm>
                <a:off x="385" y="2274"/>
                <a:ext cx="824" cy="336"/>
                <a:chOff x="385" y="2274"/>
                <a:chExt cx="824" cy="336"/>
              </a:xfrm>
            </p:grpSpPr>
            <p:sp>
              <p:nvSpPr>
                <p:cNvPr id="1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77" y="2277"/>
                  <a:ext cx="232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Type </a:t>
                  </a:r>
                  <a:r>
                    <a:rPr lang="en-GB" altLang="en-US" sz="900" b="0" dirty="0" smtClean="0"/>
                    <a:t>45</a:t>
                  </a:r>
                  <a:endParaRPr lang="en-GB" altLang="en-US" sz="900" b="0" dirty="0"/>
                </a:p>
              </p:txBody>
            </p:sp>
            <p:pic>
              <p:nvPicPr>
                <p:cNvPr id="102" name="Picture 317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2274"/>
                  <a:ext cx="582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="" xmlns:p14="http://schemas.microsoft.com/office/powerpoint/2010/main" val="34673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Cradle	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Integrated, multi-user, systems engineering </a:t>
            </a:r>
            <a:r>
              <a:rPr lang="en-GB" dirty="0" smtClean="0"/>
              <a:t>environment, for:</a:t>
            </a:r>
            <a:endParaRPr lang="en-GB" dirty="0"/>
          </a:p>
          <a:p>
            <a:pPr lvl="1"/>
            <a:r>
              <a:rPr lang="en-GB" dirty="0"/>
              <a:t>Requirements management 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</a:t>
            </a:r>
            <a:r>
              <a:rPr lang="en-GB" dirty="0" smtClean="0"/>
              <a:t>  System</a:t>
            </a:r>
            <a:r>
              <a:rPr lang="en-GB" dirty="0"/>
              <a:t>, architecture, performance modelling</a:t>
            </a:r>
          </a:p>
          <a:p>
            <a:pPr lvl="1"/>
            <a:r>
              <a:rPr lang="en-GB" dirty="0"/>
              <a:t>Document generation	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</a:t>
            </a:r>
            <a:r>
              <a:rPr lang="en-GB" dirty="0"/>
              <a:t>Software-design synchronisation</a:t>
            </a:r>
          </a:p>
          <a:p>
            <a:pPr lvl="1"/>
            <a:r>
              <a:rPr lang="en-GB" dirty="0"/>
              <a:t>User defined environments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Web </a:t>
            </a:r>
            <a:r>
              <a:rPr lang="en-GB" dirty="0"/>
              <a:t>publishing</a:t>
            </a:r>
          </a:p>
          <a:p>
            <a:pPr lvl="1"/>
            <a:r>
              <a:rPr lang="en-GB" dirty="0"/>
              <a:t>Web </a:t>
            </a:r>
            <a:r>
              <a:rPr lang="en-GB" dirty="0" smtClean="0"/>
              <a:t>access </a:t>
            </a:r>
            <a:r>
              <a:rPr lang="en-GB" dirty="0"/>
              <a:t>(portals</a:t>
            </a:r>
            <a:r>
              <a:rPr lang="en-GB" dirty="0" smtClean="0"/>
              <a:t>)	 </a:t>
            </a:r>
            <a:r>
              <a:rPr lang="en-GB" dirty="0"/>
              <a:t>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Distributed </a:t>
            </a:r>
            <a:r>
              <a:rPr lang="en-GB" dirty="0"/>
              <a:t>data management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Major </a:t>
            </a:r>
            <a:r>
              <a:rPr lang="en-GB" dirty="0"/>
              <a:t>release </a:t>
            </a:r>
            <a:r>
              <a:rPr lang="en-GB" dirty="0" smtClean="0"/>
              <a:t>each </a:t>
            </a:r>
            <a:r>
              <a:rPr lang="en-GB" dirty="0"/>
              <a:t>year, </a:t>
            </a:r>
            <a:r>
              <a:rPr lang="en-GB" dirty="0" smtClean="0"/>
              <a:t>typically 2-3 </a:t>
            </a:r>
            <a:r>
              <a:rPr lang="en-GB" dirty="0"/>
              <a:t>interim releases </a:t>
            </a:r>
            <a:r>
              <a:rPr lang="en-GB" dirty="0" smtClean="0"/>
              <a:t>per </a:t>
            </a:r>
            <a:r>
              <a:rPr lang="en-GB" dirty="0"/>
              <a:t>year</a:t>
            </a:r>
          </a:p>
          <a:p>
            <a:pPr>
              <a:spcBef>
                <a:spcPts val="1200"/>
              </a:spcBef>
            </a:pPr>
            <a:r>
              <a:rPr lang="en-GB" dirty="0"/>
              <a:t>Consider: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Lifecycle Coverage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Scope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Architecture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SaaS deployment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In-house deployment</a:t>
            </a:r>
            <a:endParaRPr lang="en-GB" dirty="0"/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Interfaces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Processes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741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Lifecycle Coverage	4.1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Cradle supports the </a:t>
            </a:r>
            <a:r>
              <a:rPr lang="en-GB" altLang="en-US" i="1" dirty="0">
                <a:solidFill>
                  <a:srgbClr val="E60A0A"/>
                </a:solidFill>
              </a:rPr>
              <a:t>full lifecycle</a:t>
            </a:r>
            <a:r>
              <a:rPr lang="en-GB" altLang="en-US" dirty="0"/>
              <a:t>, providing </a:t>
            </a:r>
            <a:r>
              <a:rPr lang="en-GB" altLang="en-US" i="1" dirty="0">
                <a:solidFill>
                  <a:srgbClr val="E60A0A"/>
                </a:solidFill>
              </a:rPr>
              <a:t>end-to-end traceability:</a:t>
            </a:r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457200" y="1600200"/>
            <a:ext cx="6770607" cy="4611688"/>
            <a:chOff x="457200" y="1600200"/>
            <a:chExt cx="6770607" cy="4611688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7200" y="4691063"/>
              <a:ext cx="6770607" cy="0"/>
            </a:xfrm>
            <a:prstGeom prst="line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00533" y="1600200"/>
              <a:ext cx="4792663" cy="838200"/>
              <a:chOff x="2522906" y="939165"/>
              <a:chExt cx="4792663" cy="8382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624881" y="939165"/>
                <a:ext cx="1690688" cy="838200"/>
                <a:chOff x="5624881" y="939165"/>
                <a:chExt cx="1690688" cy="838200"/>
              </a:xfrm>
            </p:grpSpPr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562488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47" name="Text Box 38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6063031" y="1285240"/>
                  <a:ext cx="860425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Documentation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965819" y="939165"/>
                <a:ext cx="1690688" cy="838200"/>
                <a:chOff x="2965819" y="939165"/>
                <a:chExt cx="1690688" cy="838200"/>
              </a:xfrm>
            </p:grpSpPr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296581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45" name="Text Box 29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307132" y="1297940"/>
                  <a:ext cx="1030288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Risk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2522906" y="939165"/>
                <a:ext cx="1690688" cy="838200"/>
                <a:chOff x="2522906" y="939165"/>
                <a:chExt cx="1690688" cy="838200"/>
              </a:xfrm>
            </p:grpSpPr>
            <p:sp>
              <p:nvSpPr>
                <p:cNvPr id="42" name="Freeform 31"/>
                <p:cNvSpPr>
                  <a:spLocks/>
                </p:cNvSpPr>
                <p:nvPr/>
              </p:nvSpPr>
              <p:spPr bwMode="auto">
                <a:xfrm>
                  <a:off x="252290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43" name="Text Box 32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2875331" y="1270953"/>
                  <a:ext cx="1095375" cy="123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Issue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294556" y="939165"/>
                <a:ext cx="1692275" cy="838200"/>
                <a:chOff x="4294556" y="939165"/>
                <a:chExt cx="1692275" cy="838200"/>
              </a:xfrm>
            </p:grpSpPr>
            <p:sp>
              <p:nvSpPr>
                <p:cNvPr id="40" name="Freeform 46"/>
                <p:cNvSpPr>
                  <a:spLocks/>
                </p:cNvSpPr>
                <p:nvPr/>
              </p:nvSpPr>
              <p:spPr bwMode="auto">
                <a:xfrm>
                  <a:off x="4294556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41" name="Text Box 47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727944" y="1297940"/>
                  <a:ext cx="857250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Access Control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408731" y="939165"/>
                <a:ext cx="1690688" cy="838200"/>
                <a:chOff x="3408731" y="939165"/>
                <a:chExt cx="1690688" cy="838200"/>
              </a:xfrm>
            </p:grpSpPr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>
                  <a:off x="340873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39" name="Text Box 35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626219" y="1294765"/>
                  <a:ext cx="1279525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Interface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3851644" y="939165"/>
                <a:ext cx="1692275" cy="838200"/>
                <a:chOff x="3851644" y="939165"/>
                <a:chExt cx="1692275" cy="838200"/>
              </a:xfrm>
            </p:grpSpPr>
            <p:sp>
              <p:nvSpPr>
                <p:cNvPr id="36" name="Freeform 25"/>
                <p:cNvSpPr>
                  <a:spLocks/>
                </p:cNvSpPr>
                <p:nvPr/>
              </p:nvSpPr>
              <p:spPr bwMode="auto">
                <a:xfrm>
                  <a:off x="3851644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37" name="Text Box 26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599357" y="1301115"/>
                  <a:ext cx="198438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CM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739056" y="939165"/>
                <a:ext cx="1690688" cy="838200"/>
                <a:chOff x="4739056" y="939165"/>
                <a:chExt cx="1690688" cy="838200"/>
              </a:xfrm>
            </p:grpSpPr>
            <p:sp>
              <p:nvSpPr>
                <p:cNvPr id="34" name="Freeform 40"/>
                <p:cNvSpPr>
                  <a:spLocks/>
                </p:cNvSpPr>
                <p:nvPr/>
              </p:nvSpPr>
              <p:spPr bwMode="auto">
                <a:xfrm>
                  <a:off x="473905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35" name="Text Box 41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947019" y="1286828"/>
                  <a:ext cx="1314450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Traceability / Coverage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181969" y="939165"/>
                <a:ext cx="1690688" cy="838200"/>
                <a:chOff x="5181969" y="939165"/>
                <a:chExt cx="1690688" cy="838200"/>
              </a:xfrm>
            </p:grpSpPr>
            <p:sp>
              <p:nvSpPr>
                <p:cNvPr id="32" name="Freeform 43"/>
                <p:cNvSpPr>
                  <a:spLocks/>
                </p:cNvSpPr>
                <p:nvPr/>
              </p:nvSpPr>
              <p:spPr bwMode="auto">
                <a:xfrm>
                  <a:off x="518196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33" name="Text Box 44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5842369" y="1286828"/>
                  <a:ext cx="411163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Metrics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flipV="1">
              <a:off x="2637171" y="4687888"/>
              <a:ext cx="1422400" cy="1524000"/>
            </a:xfrm>
            <a:prstGeom prst="triangle">
              <a:avLst>
                <a:gd name="adj" fmla="val 50000"/>
              </a:avLst>
            </a:prstGeom>
            <a:solidFill>
              <a:srgbClr val="FFABCD">
                <a:alpha val="35000"/>
              </a:srgbClr>
            </a:solidFill>
            <a:ln w="12700">
              <a:solidFill>
                <a:srgbClr val="E60A0A"/>
              </a:solidFill>
              <a:miter lim="800000"/>
              <a:headEnd/>
              <a:tailEnd/>
            </a:ln>
            <a:effectLst/>
          </p:spPr>
          <p:txBody>
            <a:bodyPr rot="10800000"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E60A0A"/>
                  </a:solidFill>
                  <a:latin typeface="+mn-lt"/>
                </a:rPr>
                <a:t>Discipline</a:t>
              </a:r>
              <a:br>
                <a:rPr lang="en-US" altLang="en-US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dirty="0">
                  <a:solidFill>
                    <a:srgbClr val="E60A0A"/>
                  </a:solidFill>
                  <a:latin typeface="+mn-lt"/>
                </a:rPr>
                <a:t>Point</a:t>
              </a:r>
              <a:br>
                <a:rPr lang="en-US" altLang="en-US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dirty="0">
                  <a:solidFill>
                    <a:srgbClr val="E60A0A"/>
                  </a:solidFill>
                  <a:latin typeface="+mn-lt"/>
                </a:rPr>
                <a:t>Tools</a:t>
              </a:r>
              <a:endParaRPr lang="en-GB" altLang="en-US" dirty="0">
                <a:solidFill>
                  <a:srgbClr val="E60A0A"/>
                </a:solidFill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7200" y="2578746"/>
              <a:ext cx="11140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Requirements</a:t>
              </a:r>
              <a:endParaRPr lang="en-GB" altLang="en-US" sz="1600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39702" y="3104523"/>
              <a:ext cx="66845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Analysis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36302" y="4156076"/>
              <a:ext cx="5578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Design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27048" y="4864492"/>
              <a:ext cx="10804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b="0" dirty="0">
                  <a:solidFill>
                    <a:srgbClr val="E60A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Design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74520" y="5524892"/>
              <a:ext cx="104836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b="0" dirty="0">
                  <a:solidFill>
                    <a:srgbClr val="E60A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Implementation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275844" y="3331517"/>
              <a:ext cx="88004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dirty="0" smtClean="0">
                  <a:solidFill>
                    <a:srgbClr val="00CC00"/>
                  </a:solidFill>
                  <a:latin typeface="+mn-lt"/>
                </a:rPr>
                <a:t>Systems</a:t>
              </a:r>
              <a:br>
                <a:rPr lang="en-GB" altLang="en-US" sz="1400" dirty="0" smtClean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sz="1400" dirty="0" smtClean="0">
                  <a:solidFill>
                    <a:srgbClr val="00CC00"/>
                  </a:solidFill>
                  <a:latin typeface="+mn-lt"/>
                </a:rPr>
                <a:t>Engineering</a:t>
              </a:r>
              <a:endParaRPr lang="en-GB" altLang="en-US" sz="1400" dirty="0">
                <a:solidFill>
                  <a:srgbClr val="00CC00"/>
                </a:solidFill>
                <a:latin typeface="+mn-lt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5440680" y="4802188"/>
              <a:ext cx="1715213" cy="123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dirty="0" smtClean="0">
                  <a:solidFill>
                    <a:srgbClr val="00CC00"/>
                  </a:solidFill>
                  <a:latin typeface="+mn-lt"/>
                </a:rPr>
                <a:t>Engineering Disciplines</a:t>
              </a:r>
              <a:r>
                <a:rPr lang="en-GB" altLang="en-US" dirty="0" smtClean="0">
                  <a:solidFill>
                    <a:srgbClr val="00CC00"/>
                  </a:solidFill>
                  <a:latin typeface="+mn-lt"/>
                </a:rPr>
                <a:t/>
              </a:r>
              <a:br>
                <a:rPr lang="en-GB" altLang="en-US" dirty="0" smtClean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  <a:t>Mechanical</a:t>
              </a:r>
              <a:r>
                <a:rPr lang="en-GB" altLang="en-US" b="0" dirty="0">
                  <a:solidFill>
                    <a:srgbClr val="00CC00"/>
                  </a:solidFill>
                  <a:latin typeface="+mn-lt"/>
                </a:rPr>
                <a:t>,</a:t>
              </a:r>
              <a:br>
                <a:rPr lang="en-GB" altLang="en-US" b="0" dirty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  <a:t>Electrical,</a:t>
              </a:r>
              <a:b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  <a:t>Electronic,</a:t>
              </a:r>
              <a:b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  <a:t>Civil,</a:t>
              </a:r>
              <a:b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  <a:t>Software</a:t>
              </a:r>
              <a:endParaRPr lang="en-GB" altLang="en-US" b="0" dirty="0">
                <a:solidFill>
                  <a:srgbClr val="00CC00"/>
                </a:solidFill>
                <a:latin typeface="+mn-lt"/>
              </a:endParaRP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1592596" y="2438400"/>
              <a:ext cx="3505200" cy="2247900"/>
            </a:xfrm>
            <a:custGeom>
              <a:avLst/>
              <a:gdLst>
                <a:gd name="T0" fmla="*/ 1880 w 21600"/>
                <a:gd name="T1" fmla="*/ 708 h 21600"/>
                <a:gd name="T2" fmla="*/ 1104 w 21600"/>
                <a:gd name="T3" fmla="*/ 1416 h 21600"/>
                <a:gd name="T4" fmla="*/ 328 w 21600"/>
                <a:gd name="T5" fmla="*/ 708 h 21600"/>
                <a:gd name="T6" fmla="*/ 110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09 w 21600"/>
                <a:gd name="T13" fmla="*/ 5003 h 21600"/>
                <a:gd name="T14" fmla="*/ 16591 w 21600"/>
                <a:gd name="T15" fmla="*/ 165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417" y="21600"/>
                  </a:lnTo>
                  <a:lnTo>
                    <a:pt x="151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FFFF">
                <a:alpha val="50000"/>
              </a:srgbClr>
            </a:solidFill>
            <a:ln w="63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1106E8"/>
                  </a:solidFill>
                  <a:latin typeface="+mn-lt"/>
                </a:rPr>
                <a:t>Cradle</a:t>
              </a:r>
              <a:endParaRPr lang="en-GB" altLang="en-US" sz="1800" dirty="0">
                <a:solidFill>
                  <a:srgbClr val="1106E8"/>
                </a:solidFill>
                <a:latin typeface="+mn-lt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600533" y="2439988"/>
              <a:ext cx="3505200" cy="2251075"/>
            </a:xfrm>
            <a:custGeom>
              <a:avLst/>
              <a:gdLst>
                <a:gd name="T0" fmla="*/ 0 w 2208"/>
                <a:gd name="T1" fmla="*/ 0 h 1418"/>
                <a:gd name="T2" fmla="*/ 651 w 2208"/>
                <a:gd name="T3" fmla="*/ 1418 h 1418"/>
                <a:gd name="T4" fmla="*/ 1554 w 2208"/>
                <a:gd name="T5" fmla="*/ 1418 h 1418"/>
                <a:gd name="T6" fmla="*/ 2208 w 220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08" h="1418">
                  <a:moveTo>
                    <a:pt x="0" y="0"/>
                  </a:moveTo>
                  <a:lnTo>
                    <a:pt x="651" y="1418"/>
                  </a:lnTo>
                  <a:lnTo>
                    <a:pt x="1554" y="1418"/>
                  </a:lnTo>
                  <a:lnTo>
                    <a:pt x="2208" y="0"/>
                  </a:lnTo>
                </a:path>
              </a:pathLst>
            </a:custGeom>
            <a:noFill/>
            <a:ln w="31750">
              <a:solidFill>
                <a:srgbClr val="0A0A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endParaRPr lang="en-GB">
                <a:solidFill>
                  <a:srgbClr val="0A0AB2"/>
                </a:solidFill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094985" y="3630300"/>
              <a:ext cx="9553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Architecture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840480" y="5524892"/>
              <a:ext cx="59574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b="0" dirty="0">
                  <a:solidFill>
                    <a:srgbClr val="E60A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 Test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955861" y="3103993"/>
              <a:ext cx="7737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Validation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726306" y="3629240"/>
              <a:ext cx="12191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Integration Test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467702" y="4154488"/>
              <a:ext cx="87658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Verification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131713" y="4864492"/>
              <a:ext cx="8249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b="0" dirty="0">
                  <a:solidFill>
                    <a:srgbClr val="E60A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Module Test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5210652" y="2578746"/>
              <a:ext cx="93615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Acceptance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046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Lifecycle Coverage: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 at multiple levels: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and in phased or</a:t>
            </a:r>
            <a:br>
              <a:rPr lang="en-GB" dirty="0"/>
            </a:br>
            <a:r>
              <a:rPr lang="en-GB" dirty="0"/>
              <a:t>agile processes</a:t>
            </a:r>
            <a:r>
              <a:rPr lang="en-GB" dirty="0" smtClean="0"/>
              <a:t>: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077772" y="2313520"/>
            <a:ext cx="1699561" cy="1086649"/>
            <a:chOff x="4933118" y="4675729"/>
            <a:chExt cx="1699561" cy="1086649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5" name="Trapezoid 4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19" name="Parallelogram 18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arallelogram 19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085662" y="4741161"/>
                <a:ext cx="1381609" cy="967513"/>
                <a:chOff x="5085662" y="4741161"/>
                <a:chExt cx="1381609" cy="967513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459130" y="5593258"/>
                  <a:ext cx="6476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085662" y="4741161"/>
                  <a:ext cx="3270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094251" y="4958032"/>
                  <a:ext cx="485710" cy="100027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50" b="1" dirty="0" smtClean="0">
                      <a:solidFill>
                        <a:prstClr val="black"/>
                      </a:solidFill>
                    </a:rPr>
                    <a:t>Requirements</a:t>
                  </a:r>
                  <a:endParaRPr lang="en-GB" sz="65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165011" y="5159514"/>
                  <a:ext cx="495328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355662" y="5376386"/>
                  <a:ext cx="26770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824728" y="5422837"/>
                  <a:ext cx="464871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888736" y="5252418"/>
                  <a:ext cx="445635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971447" y="5081999"/>
                  <a:ext cx="41197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005233" y="4911580"/>
                  <a:ext cx="458459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157891" y="4741161"/>
                  <a:ext cx="309380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 smtClean="0">
                      <a:solidFill>
                        <a:prstClr val="black"/>
                      </a:solidFill>
                    </a:rPr>
                    <a:t>Release</a:t>
                  </a:r>
                  <a:endParaRPr lang="en-GB" sz="75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21" name="Group 20"/>
          <p:cNvGrpSpPr/>
          <p:nvPr/>
        </p:nvGrpSpPr>
        <p:grpSpPr>
          <a:xfrm>
            <a:off x="3077772" y="1752773"/>
            <a:ext cx="1699561" cy="1086649"/>
            <a:chOff x="4933118" y="4675729"/>
            <a:chExt cx="1699561" cy="1086649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22" name="Trapezoid 21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>
                <a:solidFill>
                  <a:prstClr val="white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36" name="Parallelogram 35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Parallelogram 36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085662" y="4741161"/>
                <a:ext cx="1381609" cy="967513"/>
                <a:chOff x="5085662" y="4741161"/>
                <a:chExt cx="1381609" cy="967513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459130" y="5593258"/>
                  <a:ext cx="6476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085662" y="4741161"/>
                  <a:ext cx="3270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094251" y="4958032"/>
                  <a:ext cx="485710" cy="100027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50" b="1" dirty="0" smtClean="0">
                      <a:solidFill>
                        <a:prstClr val="black"/>
                      </a:solidFill>
                    </a:rPr>
                    <a:t>Requirements</a:t>
                  </a:r>
                  <a:endParaRPr lang="en-GB" sz="65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165011" y="5159514"/>
                  <a:ext cx="495328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355662" y="5376386"/>
                  <a:ext cx="26770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824728" y="5422837"/>
                  <a:ext cx="464871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888736" y="5252418"/>
                  <a:ext cx="445635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971447" y="5081999"/>
                  <a:ext cx="41197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005233" y="4911580"/>
                  <a:ext cx="458459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157891" y="4741161"/>
                  <a:ext cx="309380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 smtClean="0">
                      <a:solidFill>
                        <a:prstClr val="black"/>
                      </a:solidFill>
                    </a:rPr>
                    <a:t>Release</a:t>
                  </a:r>
                  <a:endParaRPr lang="en-GB" sz="75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2344272" y="3600828"/>
            <a:ext cx="5086349" cy="2717423"/>
            <a:chOff x="2637014" y="3289565"/>
            <a:chExt cx="6289865" cy="3360411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39" name="Block Arc 38"/>
            <p:cNvSpPr/>
            <p:nvPr/>
          </p:nvSpPr>
          <p:spPr>
            <a:xfrm>
              <a:off x="3104861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>
                <a:solidFill>
                  <a:prstClr val="black"/>
                </a:solidFill>
              </a:endParaRPr>
            </a:p>
          </p:txBody>
        </p:sp>
        <p:sp>
          <p:nvSpPr>
            <p:cNvPr id="40" name="Block Arc 39"/>
            <p:cNvSpPr/>
            <p:nvPr/>
          </p:nvSpPr>
          <p:spPr>
            <a:xfrm flipH="1">
              <a:off x="6087187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>
                <a:solidFill>
                  <a:prstClr val="black"/>
                </a:solidFill>
              </a:endParaRPr>
            </a:p>
          </p:txBody>
        </p:sp>
        <p:sp>
          <p:nvSpPr>
            <p:cNvPr id="41" name="Trapezoid 40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67" name="Parallelogram 66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Parallelogram 67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085662" y="4741161"/>
                <a:ext cx="1424811" cy="978626"/>
                <a:chOff x="5085662" y="4741161"/>
                <a:chExt cx="1424811" cy="978626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5459130" y="5593258"/>
                  <a:ext cx="713925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085662" y="4741161"/>
                  <a:ext cx="360257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094251" y="4958033"/>
                  <a:ext cx="617270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Requirements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165011" y="5159514"/>
                  <a:ext cx="54697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355663" y="5376387"/>
                  <a:ext cx="29435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824729" y="5422837"/>
                  <a:ext cx="511829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888737" y="5252418"/>
                  <a:ext cx="49425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971447" y="5081999"/>
                  <a:ext cx="45471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005234" y="4911580"/>
                  <a:ext cx="505239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157890" y="4741161"/>
                  <a:ext cx="338290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Release</a:t>
                  </a:r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3836193" y="3481878"/>
              <a:ext cx="874458" cy="295236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prstClr val="black"/>
                  </a:solidFill>
                </a:rPr>
                <a:t>Features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37014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</a:rPr>
                <a:t>Needs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flipH="1">
              <a:off x="6930691" y="3481878"/>
              <a:ext cx="847044" cy="295236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prstClr val="black"/>
                  </a:solidFill>
                </a:rPr>
                <a:t>Updates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 flipH="1">
              <a:off x="7897608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</a:rPr>
                <a:t>Systems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069076" y="3289565"/>
              <a:ext cx="3280936" cy="3360411"/>
              <a:chOff x="2139477" y="1038084"/>
              <a:chExt cx="3005649" cy="3078456"/>
            </a:xfrm>
          </p:grpSpPr>
          <p:sp>
            <p:nvSpPr>
              <p:cNvPr id="48" name="Donut 47"/>
              <p:cNvSpPr/>
              <p:nvPr/>
            </p:nvSpPr>
            <p:spPr>
              <a:xfrm>
                <a:off x="2273186" y="1244600"/>
                <a:ext cx="2871940" cy="2871940"/>
              </a:xfrm>
              <a:prstGeom prst="donut">
                <a:avLst>
                  <a:gd name="adj" fmla="val 16214"/>
                </a:avLst>
              </a:prstGeom>
              <a:gradFill>
                <a:gsLst>
                  <a:gs pos="0">
                    <a:srgbClr val="384AF4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58198">
                <a:off x="2875467" y="3572069"/>
                <a:ext cx="480958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Build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9614959">
                <a:off x="2692788" y="1568257"/>
                <a:ext cx="669236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Specify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4963208">
                <a:off x="4487335" y="2356581"/>
                <a:ext cx="749409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Confirm</a:t>
                </a:r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 rot="16752267">
                <a:off x="3297304" y="1221515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0A1BBA"/>
                  </a:gs>
                  <a:gs pos="100000">
                    <a:srgbClr val="3C51F4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0209552">
                <a:off x="2139477" y="2869556"/>
                <a:ext cx="890455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81BAF1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2709026">
                <a:off x="4323812" y="3017614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6DAF0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3077772" y="1192026"/>
            <a:ext cx="1699561" cy="1086649"/>
            <a:chOff x="4933118" y="4675729"/>
            <a:chExt cx="1699561" cy="1086649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70" name="Trapezoid 69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>
                <a:solidFill>
                  <a:prstClr val="white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84" name="Parallelogram 83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Parallelogram 84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5085662" y="4741161"/>
                <a:ext cx="1381609" cy="967513"/>
                <a:chOff x="5085662" y="4741161"/>
                <a:chExt cx="1381609" cy="967513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5459130" y="5593258"/>
                  <a:ext cx="6476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085662" y="4741161"/>
                  <a:ext cx="3270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094251" y="4958032"/>
                  <a:ext cx="485710" cy="100027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50" b="1" dirty="0" smtClean="0">
                      <a:solidFill>
                        <a:prstClr val="black"/>
                      </a:solidFill>
                    </a:rPr>
                    <a:t>Requirements</a:t>
                  </a:r>
                  <a:endParaRPr lang="en-GB" sz="65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5165011" y="5159514"/>
                  <a:ext cx="495328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5355662" y="5376386"/>
                  <a:ext cx="26770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5824728" y="5422837"/>
                  <a:ext cx="464871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5888736" y="5252418"/>
                  <a:ext cx="445635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5971447" y="5081999"/>
                  <a:ext cx="41197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6005233" y="4911580"/>
                  <a:ext cx="458459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157891" y="4741161"/>
                  <a:ext cx="309380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 smtClean="0">
                      <a:solidFill>
                        <a:prstClr val="black"/>
                      </a:solidFill>
                    </a:rPr>
                    <a:t>Release</a:t>
                  </a:r>
                  <a:endParaRPr lang="en-GB" sz="75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5139419" y="1394186"/>
            <a:ext cx="12637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2800"/>
              </a:spcBef>
            </a:pPr>
            <a:r>
              <a:rPr lang="en-GB" altLang="en-US" sz="1400" dirty="0">
                <a:solidFill>
                  <a:srgbClr val="00CC00"/>
                </a:solidFill>
                <a:latin typeface="+mn-lt"/>
              </a:rPr>
              <a:t>System </a:t>
            </a:r>
            <a:r>
              <a:rPr lang="en-GB" altLang="en-US" sz="1400" dirty="0" smtClean="0">
                <a:solidFill>
                  <a:srgbClr val="00CC00"/>
                </a:solidFill>
                <a:latin typeface="+mn-lt"/>
              </a:rPr>
              <a:t>level</a:t>
            </a:r>
            <a:endParaRPr lang="en-GB" altLang="en-US" dirty="0" smtClean="0">
              <a:solidFill>
                <a:srgbClr val="00CC00"/>
              </a:solidFill>
              <a:latin typeface="+mn-lt"/>
            </a:endParaRPr>
          </a:p>
          <a:p>
            <a:pPr eaLnBrk="1" hangingPunct="1">
              <a:spcBef>
                <a:spcPts val="2800"/>
              </a:spcBef>
            </a:pPr>
            <a:r>
              <a:rPr lang="en-GB" altLang="en-US" sz="1400" dirty="0" smtClean="0">
                <a:solidFill>
                  <a:srgbClr val="00CC00"/>
                </a:solidFill>
                <a:latin typeface="+mn-lt"/>
              </a:rPr>
              <a:t>Subsystem level</a:t>
            </a:r>
            <a:endParaRPr lang="en-GB" altLang="en-US" dirty="0" smtClean="0">
              <a:solidFill>
                <a:srgbClr val="00CC00"/>
              </a:solidFill>
              <a:latin typeface="+mn-lt"/>
            </a:endParaRPr>
          </a:p>
          <a:p>
            <a:pPr eaLnBrk="1" hangingPunct="1">
              <a:spcBef>
                <a:spcPts val="2800"/>
              </a:spcBef>
            </a:pPr>
            <a:r>
              <a:rPr lang="en-GB" altLang="en-US" sz="1400" dirty="0" smtClean="0">
                <a:solidFill>
                  <a:srgbClr val="00CC00"/>
                </a:solidFill>
                <a:latin typeface="+mn-lt"/>
              </a:rPr>
              <a:t>Component level</a:t>
            </a:r>
          </a:p>
          <a:p>
            <a:pPr eaLnBrk="1" hangingPunct="1">
              <a:spcBef>
                <a:spcPts val="2800"/>
              </a:spcBef>
            </a:pPr>
            <a:r>
              <a:rPr lang="en-GB" altLang="en-US" sz="1400" dirty="0" smtClean="0">
                <a:solidFill>
                  <a:srgbClr val="00CC00"/>
                </a:solidFill>
                <a:latin typeface="+mn-lt"/>
              </a:rPr>
              <a:t>.. </a:t>
            </a:r>
            <a:r>
              <a:rPr lang="en-GB" altLang="en-US" sz="1400" b="0" dirty="0" smtClean="0">
                <a:solidFill>
                  <a:srgbClr val="00CC00"/>
                </a:solidFill>
                <a:latin typeface="+mn-lt"/>
              </a:rPr>
              <a:t>other levels</a:t>
            </a:r>
            <a:endParaRPr lang="en-GB" altLang="en-US" sz="1400" b="0" dirty="0">
              <a:solidFill>
                <a:srgbClr val="00CC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6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Scope	4.2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Capture and manage </a:t>
            </a:r>
            <a:r>
              <a:rPr lang="en-GB" i="1" dirty="0">
                <a:solidFill>
                  <a:srgbClr val="E60A0A"/>
                </a:solidFill>
              </a:rPr>
              <a:t>requirements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assumptions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justifications</a:t>
            </a:r>
            <a:r>
              <a:rPr lang="en-GB" dirty="0"/>
              <a:t>…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Create </a:t>
            </a:r>
            <a:r>
              <a:rPr lang="en-GB" i="1" dirty="0">
                <a:solidFill>
                  <a:srgbClr val="E60A0A"/>
                </a:solidFill>
              </a:rPr>
              <a:t>models</a:t>
            </a:r>
            <a:r>
              <a:rPr lang="en-GB" dirty="0"/>
              <a:t> of use cases, functions, classes, data relationships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Build system-of-systems, system or subsystem </a:t>
            </a:r>
            <a:r>
              <a:rPr lang="en-GB" i="1" dirty="0">
                <a:solidFill>
                  <a:srgbClr val="E60A0A"/>
                </a:solidFill>
              </a:rPr>
              <a:t>architectures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Identify and manage system / subsystem </a:t>
            </a:r>
            <a:r>
              <a:rPr lang="en-GB" i="1" dirty="0">
                <a:solidFill>
                  <a:srgbClr val="E60A0A"/>
                </a:solidFill>
              </a:rPr>
              <a:t>interfaces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Allocate</a:t>
            </a:r>
            <a:r>
              <a:rPr lang="en-GB" dirty="0"/>
              <a:t> functions to subsystems and </a:t>
            </a:r>
            <a:r>
              <a:rPr lang="en-GB" dirty="0" err="1"/>
              <a:t>equipments</a:t>
            </a:r>
            <a:endParaRPr lang="en-GB" dirty="0"/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Define </a:t>
            </a:r>
            <a:r>
              <a:rPr lang="en-GB" i="1" dirty="0">
                <a:solidFill>
                  <a:srgbClr val="E60A0A"/>
                </a:solidFill>
              </a:rPr>
              <a:t>performance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AR&amp;M</a:t>
            </a:r>
            <a:r>
              <a:rPr lang="en-GB" dirty="0"/>
              <a:t> (Availability, Reliability, Maintainability) and </a:t>
            </a:r>
            <a:r>
              <a:rPr lang="en-GB" i="1" dirty="0">
                <a:solidFill>
                  <a:srgbClr val="E60A0A"/>
                </a:solidFill>
              </a:rPr>
              <a:t>effectiveness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Manage System, Product, Work and Cost Breakdown Structures (SBSs, PBSs, WBSs and CBSs) and link to project data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Perform </a:t>
            </a:r>
            <a:r>
              <a:rPr lang="en-GB" i="1" dirty="0">
                <a:solidFill>
                  <a:srgbClr val="E60A0A"/>
                </a:solidFill>
              </a:rPr>
              <a:t>test management </a:t>
            </a:r>
            <a:r>
              <a:rPr lang="en-GB" dirty="0"/>
              <a:t>at all levels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Automate project </a:t>
            </a:r>
            <a:r>
              <a:rPr lang="en-GB" i="1" dirty="0">
                <a:solidFill>
                  <a:srgbClr val="E60A0A"/>
                </a:solidFill>
              </a:rPr>
              <a:t>documentation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Create </a:t>
            </a:r>
            <a:r>
              <a:rPr lang="en-GB" i="1" dirty="0">
                <a:solidFill>
                  <a:srgbClr val="E60A0A"/>
                </a:solidFill>
              </a:rPr>
              <a:t>traceability</a:t>
            </a:r>
            <a:r>
              <a:rPr lang="en-GB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Collect </a:t>
            </a:r>
            <a:r>
              <a:rPr lang="en-GB" i="1" dirty="0">
                <a:solidFill>
                  <a:srgbClr val="E60A0A"/>
                </a:solidFill>
              </a:rPr>
              <a:t>metrics</a:t>
            </a:r>
            <a:r>
              <a:rPr lang="en-GB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Configuration manage </a:t>
            </a:r>
            <a:r>
              <a:rPr lang="en-GB" dirty="0"/>
              <a:t>and control the project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Track</a:t>
            </a:r>
            <a:r>
              <a:rPr lang="en-GB" dirty="0"/>
              <a:t> all formal changes and/or individual edits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Management information </a:t>
            </a:r>
            <a:r>
              <a:rPr lang="en-GB" dirty="0"/>
              <a:t>from dashboards, KPIs, burn-down / earned-value charts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Integrate</a:t>
            </a:r>
            <a:r>
              <a:rPr lang="en-GB" dirty="0"/>
              <a:t> with desktop and specialist tools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Provide </a:t>
            </a:r>
            <a:r>
              <a:rPr lang="en-GB" i="1" dirty="0">
                <a:solidFill>
                  <a:srgbClr val="E60A0A"/>
                </a:solidFill>
              </a:rPr>
              <a:t>customised</a:t>
            </a:r>
            <a:r>
              <a:rPr lang="en-GB" dirty="0"/>
              <a:t> web environments to project </a:t>
            </a:r>
            <a:r>
              <a:rPr lang="en-GB" dirty="0" smtClean="0"/>
              <a:t>groups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405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Architecture	4.3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Cradle manages information in </a:t>
            </a:r>
            <a:r>
              <a:rPr lang="en-GB" i="1" dirty="0">
                <a:solidFill>
                  <a:srgbClr val="E60A0A"/>
                </a:solidFill>
              </a:rPr>
              <a:t>projects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Each in a </a:t>
            </a:r>
            <a:r>
              <a:rPr lang="en-GB" i="1" dirty="0">
                <a:solidFill>
                  <a:srgbClr val="E60A0A"/>
                </a:solidFill>
              </a:rPr>
              <a:t>project database </a:t>
            </a:r>
            <a:r>
              <a:rPr lang="en-GB" dirty="0"/>
              <a:t>(PDB</a:t>
            </a:r>
            <a:r>
              <a:rPr lang="en-GB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With a user-defined structure (</a:t>
            </a:r>
            <a:r>
              <a:rPr lang="en-GB" i="1" dirty="0">
                <a:solidFill>
                  <a:srgbClr val="E60A0A"/>
                </a:solidFill>
              </a:rPr>
              <a:t>schema</a:t>
            </a:r>
            <a:r>
              <a:rPr lang="en-GB" dirty="0" smtClean="0"/>
              <a:t>)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 smtClean="0"/>
              <a:t>Using </a:t>
            </a:r>
            <a:r>
              <a:rPr lang="en-GB" dirty="0"/>
              <a:t>a client-server architecture:</a:t>
            </a:r>
          </a:p>
          <a:p>
            <a:pPr lvl="1">
              <a:spcBef>
                <a:spcPts val="0"/>
              </a:spcBef>
            </a:pPr>
            <a:r>
              <a:rPr lang="en-GB" dirty="0"/>
              <a:t>And custom </a:t>
            </a:r>
            <a:r>
              <a:rPr lang="en-GB" i="1" dirty="0">
                <a:solidFill>
                  <a:srgbClr val="E60A0A"/>
                </a:solidFill>
              </a:rPr>
              <a:t>web UIs</a:t>
            </a:r>
          </a:p>
          <a:p>
            <a:pPr>
              <a:spcBef>
                <a:spcPts val="3600"/>
              </a:spcBef>
            </a:pPr>
            <a:r>
              <a:rPr lang="en-GB" dirty="0"/>
              <a:t>Industrial strength:</a:t>
            </a:r>
          </a:p>
          <a:p>
            <a:pPr lvl="1"/>
            <a:r>
              <a:rPr lang="en-GB" dirty="0"/>
              <a:t>Multi-user (8,192)</a:t>
            </a:r>
          </a:p>
          <a:p>
            <a:pPr lvl="1">
              <a:spcBef>
                <a:spcPts val="0"/>
              </a:spcBef>
            </a:pPr>
            <a:r>
              <a:rPr lang="en-GB" dirty="0"/>
              <a:t>Multi-project</a:t>
            </a:r>
          </a:p>
          <a:p>
            <a:pPr lvl="1">
              <a:spcBef>
                <a:spcPts val="0"/>
              </a:spcBef>
            </a:pPr>
            <a:r>
              <a:rPr lang="en-GB" dirty="0"/>
              <a:t>Distributed</a:t>
            </a:r>
          </a:p>
          <a:p>
            <a:pPr lvl="1">
              <a:spcBef>
                <a:spcPts val="0"/>
              </a:spcBef>
            </a:pPr>
            <a:r>
              <a:rPr lang="en-GB" dirty="0"/>
              <a:t>Open</a:t>
            </a:r>
          </a:p>
          <a:p>
            <a:pPr lvl="1">
              <a:spcBef>
                <a:spcPts val="0"/>
              </a:spcBef>
            </a:pPr>
            <a:r>
              <a:rPr lang="en-GB" dirty="0"/>
              <a:t>Extensible</a:t>
            </a:r>
          </a:p>
          <a:p>
            <a:pPr lvl="1">
              <a:spcBef>
                <a:spcPts val="0"/>
              </a:spcBef>
            </a:pPr>
            <a:r>
              <a:rPr lang="en-GB" dirty="0"/>
              <a:t>Scalable and </a:t>
            </a:r>
            <a:r>
              <a:rPr lang="en-GB" dirty="0" smtClean="0"/>
              <a:t>fast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592830" y="1430655"/>
            <a:ext cx="5198238" cy="3834765"/>
            <a:chOff x="3592830" y="1430655"/>
            <a:chExt cx="5198238" cy="3834765"/>
          </a:xfrm>
        </p:grpSpPr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6640830" y="3101975"/>
              <a:ext cx="107156" cy="274638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7326630" y="2438400"/>
              <a:ext cx="482600" cy="533401"/>
              <a:chOff x="7086600" y="2438400"/>
              <a:chExt cx="482600" cy="533401"/>
            </a:xfrm>
          </p:grpSpPr>
          <p:sp>
            <p:nvSpPr>
              <p:cNvPr id="44" name="Oval 3"/>
              <p:cNvSpPr>
                <a:spLocks noChangeArrowheads="1"/>
              </p:cNvSpPr>
              <p:nvPr/>
            </p:nvSpPr>
            <p:spPr bwMode="auto">
              <a:xfrm>
                <a:off x="7086600" y="28114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Rectangle 4"/>
              <p:cNvSpPr>
                <a:spLocks noChangeArrowheads="1"/>
              </p:cNvSpPr>
              <p:nvPr/>
            </p:nvSpPr>
            <p:spPr bwMode="auto">
              <a:xfrm>
                <a:off x="7086600" y="25828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Oval 5"/>
              <p:cNvSpPr>
                <a:spLocks noChangeArrowheads="1"/>
              </p:cNvSpPr>
              <p:nvPr/>
            </p:nvSpPr>
            <p:spPr bwMode="auto">
              <a:xfrm>
                <a:off x="7086600" y="24923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" name="Rectangle 6"/>
              <p:cNvSpPr>
                <a:spLocks noChangeArrowheads="1"/>
              </p:cNvSpPr>
              <p:nvPr/>
            </p:nvSpPr>
            <p:spPr bwMode="auto">
              <a:xfrm>
                <a:off x="7086600" y="25177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" name="Oval 7"/>
              <p:cNvSpPr>
                <a:spLocks noChangeArrowheads="1"/>
              </p:cNvSpPr>
              <p:nvPr/>
            </p:nvSpPr>
            <p:spPr bwMode="auto">
              <a:xfrm>
                <a:off x="7086600" y="24384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>
                <a:off x="75692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0" name="Line 9"/>
              <p:cNvSpPr>
                <a:spLocks noChangeShapeType="1"/>
              </p:cNvSpPr>
              <p:nvPr/>
            </p:nvSpPr>
            <p:spPr bwMode="auto">
              <a:xfrm>
                <a:off x="70866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4354830" y="2285999"/>
              <a:ext cx="838200" cy="423863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0A0AB2"/>
                  </a:solidFill>
                </a:rPr>
                <a:t>Tools</a:t>
              </a:r>
              <a:endParaRPr lang="en-GB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5802630" y="2657475"/>
              <a:ext cx="914400" cy="444499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0A0AB2"/>
                  </a:solidFill>
                </a:rPr>
                <a:t>Servers</a:t>
              </a:r>
              <a:endParaRPr lang="en-GB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421630" y="1430655"/>
              <a:ext cx="9144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8B8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595959"/>
                  </a:solidFill>
                </a:rPr>
                <a:t>Browser</a:t>
              </a:r>
              <a:endParaRPr lang="en-GB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6717030" y="1583055"/>
              <a:ext cx="9144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8B8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595959"/>
                  </a:solidFill>
                </a:rPr>
                <a:t>Browser</a:t>
              </a:r>
              <a:endParaRPr lang="en-GB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4888230" y="404622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8B8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595959"/>
                  </a:solidFill>
                </a:rPr>
                <a:t>Word</a:t>
              </a:r>
              <a:endParaRPr lang="en-GB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5116830" y="435102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8B8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595959"/>
                  </a:solidFill>
                </a:rPr>
                <a:t>Excel</a:t>
              </a:r>
              <a:endParaRPr lang="en-GB" altLang="en-US" dirty="0">
                <a:solidFill>
                  <a:srgbClr val="595959"/>
                </a:solidFill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3592830" y="3352800"/>
              <a:ext cx="1219200" cy="762000"/>
              <a:chOff x="2400" y="2640"/>
              <a:chExt cx="768" cy="480"/>
            </a:xfrm>
          </p:grpSpPr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8B8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>
                  <a:lnSpc>
                    <a:spcPts val="1700"/>
                  </a:lnSpc>
                </a:pPr>
                <a:r>
                  <a:rPr lang="en-GB" altLang="en-US" sz="1600" dirty="0">
                    <a:solidFill>
                      <a:srgbClr val="595959"/>
                    </a:solidFill>
                  </a:rPr>
                  <a:t>External</a:t>
                </a:r>
              </a:p>
              <a:p>
                <a:pPr algn="ctr">
                  <a:lnSpc>
                    <a:spcPts val="1700"/>
                  </a:lnSpc>
                </a:pPr>
                <a:r>
                  <a:rPr lang="en-GB" altLang="en-US" sz="1600" dirty="0">
                    <a:solidFill>
                      <a:srgbClr val="595959"/>
                    </a:solidFill>
                  </a:rPr>
                  <a:t>Tools</a:t>
                </a:r>
              </a:p>
            </p:txBody>
          </p:sp>
          <p:sp>
            <p:nvSpPr>
              <p:cNvPr id="42" name="Rectangle 20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8B8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>
                  <a:lnSpc>
                    <a:spcPts val="1700"/>
                  </a:lnSpc>
                </a:pPr>
                <a:r>
                  <a:rPr lang="en-GB" altLang="en-US" sz="1600" dirty="0">
                    <a:solidFill>
                      <a:srgbClr val="595959"/>
                    </a:solidFill>
                  </a:rPr>
                  <a:t>External</a:t>
                </a:r>
              </a:p>
              <a:p>
                <a:pPr algn="ctr">
                  <a:lnSpc>
                    <a:spcPts val="1700"/>
                  </a:lnSpc>
                </a:pPr>
                <a:r>
                  <a:rPr lang="en-GB" altLang="en-US" sz="1600" dirty="0">
                    <a:solidFill>
                      <a:srgbClr val="595959"/>
                    </a:solidFill>
                  </a:rPr>
                  <a:t>Tools</a:t>
                </a:r>
              </a:p>
            </p:txBody>
          </p:sp>
          <p:sp>
            <p:nvSpPr>
              <p:cNvPr id="43" name="Rectangle 21"/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8B8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>
                  <a:lnSpc>
                    <a:spcPts val="1700"/>
                  </a:lnSpc>
                </a:pPr>
                <a:r>
                  <a:rPr lang="en-GB" altLang="en-US" sz="1600" dirty="0">
                    <a:solidFill>
                      <a:srgbClr val="595959"/>
                    </a:solidFill>
                  </a:rPr>
                  <a:t>External</a:t>
                </a:r>
              </a:p>
              <a:p>
                <a:pPr algn="ctr">
                  <a:lnSpc>
                    <a:spcPts val="1700"/>
                  </a:lnSpc>
                </a:pPr>
                <a:r>
                  <a:rPr lang="en-GB" altLang="en-US" sz="1600" dirty="0">
                    <a:solidFill>
                      <a:srgbClr val="595959"/>
                    </a:solidFill>
                  </a:rPr>
                  <a:t>Tools</a:t>
                </a:r>
              </a:p>
            </p:txBody>
          </p:sp>
        </p:grp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6717030" y="2819400"/>
              <a:ext cx="609600" cy="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6717030" y="2971800"/>
              <a:ext cx="457200" cy="22860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7174230" y="3048000"/>
              <a:ext cx="482600" cy="533401"/>
              <a:chOff x="6934200" y="3048000"/>
              <a:chExt cx="482600" cy="533401"/>
            </a:xfrm>
          </p:grpSpPr>
          <p:sp>
            <p:nvSpPr>
              <p:cNvPr id="34" name="Oval 26"/>
              <p:cNvSpPr>
                <a:spLocks noChangeArrowheads="1"/>
              </p:cNvSpPr>
              <p:nvPr/>
            </p:nvSpPr>
            <p:spPr bwMode="auto">
              <a:xfrm>
                <a:off x="6934200" y="34210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Rectangle 27"/>
              <p:cNvSpPr>
                <a:spLocks noChangeArrowheads="1"/>
              </p:cNvSpPr>
              <p:nvPr/>
            </p:nvSpPr>
            <p:spPr bwMode="auto">
              <a:xfrm>
                <a:off x="6934200" y="31924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" name="Oval 28"/>
              <p:cNvSpPr>
                <a:spLocks noChangeArrowheads="1"/>
              </p:cNvSpPr>
              <p:nvPr/>
            </p:nvSpPr>
            <p:spPr bwMode="auto">
              <a:xfrm>
                <a:off x="6934200" y="31019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" name="Rectangle 29"/>
              <p:cNvSpPr>
                <a:spLocks noChangeArrowheads="1"/>
              </p:cNvSpPr>
              <p:nvPr/>
            </p:nvSpPr>
            <p:spPr bwMode="auto">
              <a:xfrm>
                <a:off x="6934200" y="31273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auto">
              <a:xfrm>
                <a:off x="6934200" y="30480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>
                <a:off x="74168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>
                <a:off x="69342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5193030" y="2571750"/>
              <a:ext cx="609600" cy="171450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5878830" y="1735455"/>
              <a:ext cx="304800" cy="914400"/>
            </a:xfrm>
            <a:prstGeom prst="line">
              <a:avLst/>
            </a:prstGeom>
            <a:noFill/>
            <a:ln w="12700">
              <a:solidFill>
                <a:srgbClr val="B8B8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 flipH="1">
              <a:off x="6488430" y="1887855"/>
              <a:ext cx="685800" cy="761999"/>
            </a:xfrm>
            <a:prstGeom prst="line">
              <a:avLst/>
            </a:prstGeom>
            <a:noFill/>
            <a:ln w="12700">
              <a:solidFill>
                <a:srgbClr val="B8B8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6640830" y="3352800"/>
              <a:ext cx="482600" cy="533401"/>
              <a:chOff x="6400800" y="3352800"/>
              <a:chExt cx="482600" cy="533401"/>
            </a:xfrm>
          </p:grpSpPr>
          <p:sp>
            <p:nvSpPr>
              <p:cNvPr id="27" name="Oval 37"/>
              <p:cNvSpPr>
                <a:spLocks noChangeArrowheads="1"/>
              </p:cNvSpPr>
              <p:nvPr/>
            </p:nvSpPr>
            <p:spPr bwMode="auto">
              <a:xfrm>
                <a:off x="6400800" y="37258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Rectangle 38"/>
              <p:cNvSpPr>
                <a:spLocks noChangeArrowheads="1"/>
              </p:cNvSpPr>
              <p:nvPr/>
            </p:nvSpPr>
            <p:spPr bwMode="auto">
              <a:xfrm>
                <a:off x="6400800" y="34972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" name="Oval 39"/>
              <p:cNvSpPr>
                <a:spLocks noChangeArrowheads="1"/>
              </p:cNvSpPr>
              <p:nvPr/>
            </p:nvSpPr>
            <p:spPr bwMode="auto">
              <a:xfrm>
                <a:off x="6400800" y="34067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Rectangle 40"/>
              <p:cNvSpPr>
                <a:spLocks noChangeArrowheads="1"/>
              </p:cNvSpPr>
              <p:nvPr/>
            </p:nvSpPr>
            <p:spPr bwMode="auto">
              <a:xfrm>
                <a:off x="6400800" y="34321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Oval 41"/>
              <p:cNvSpPr>
                <a:spLocks noChangeArrowheads="1"/>
              </p:cNvSpPr>
              <p:nvPr/>
            </p:nvSpPr>
            <p:spPr bwMode="auto">
              <a:xfrm>
                <a:off x="6400800" y="33528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" name="Line 42"/>
              <p:cNvSpPr>
                <a:spLocks noChangeShapeType="1"/>
              </p:cNvSpPr>
              <p:nvPr/>
            </p:nvSpPr>
            <p:spPr bwMode="auto">
              <a:xfrm>
                <a:off x="68834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" name="Line 43"/>
              <p:cNvSpPr>
                <a:spLocks noChangeShapeType="1"/>
              </p:cNvSpPr>
              <p:nvPr/>
            </p:nvSpPr>
            <p:spPr bwMode="auto">
              <a:xfrm>
                <a:off x="64008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" name="Line 44"/>
            <p:cNvSpPr>
              <a:spLocks noChangeShapeType="1"/>
            </p:cNvSpPr>
            <p:nvPr/>
          </p:nvSpPr>
          <p:spPr bwMode="auto">
            <a:xfrm flipH="1">
              <a:off x="5770245" y="3101974"/>
              <a:ext cx="413385" cy="1249046"/>
            </a:xfrm>
            <a:prstGeom prst="line">
              <a:avLst/>
            </a:prstGeom>
            <a:noFill/>
            <a:ln w="12700">
              <a:solidFill>
                <a:srgbClr val="B8B8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Line 45"/>
            <p:cNvSpPr>
              <a:spLocks noChangeShapeType="1"/>
            </p:cNvSpPr>
            <p:nvPr/>
          </p:nvSpPr>
          <p:spPr bwMode="auto">
            <a:xfrm flipH="1">
              <a:off x="5497830" y="3101974"/>
              <a:ext cx="544830" cy="944246"/>
            </a:xfrm>
            <a:prstGeom prst="line">
              <a:avLst/>
            </a:prstGeom>
            <a:noFill/>
            <a:ln w="12700">
              <a:solidFill>
                <a:srgbClr val="B8B8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Line 46"/>
            <p:cNvSpPr>
              <a:spLocks noChangeShapeType="1"/>
            </p:cNvSpPr>
            <p:nvPr/>
          </p:nvSpPr>
          <p:spPr bwMode="auto">
            <a:xfrm flipH="1">
              <a:off x="4507230" y="2971800"/>
              <a:ext cx="1295400" cy="457200"/>
            </a:xfrm>
            <a:prstGeom prst="line">
              <a:avLst/>
            </a:prstGeom>
            <a:noFill/>
            <a:ln w="12700">
              <a:solidFill>
                <a:srgbClr val="B8B8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Text Box 53"/>
            <p:cNvSpPr txBox="1">
              <a:spLocks noChangeArrowheads="1"/>
            </p:cNvSpPr>
            <p:nvPr/>
          </p:nvSpPr>
          <p:spPr bwMode="auto">
            <a:xfrm>
              <a:off x="6781800" y="3962400"/>
              <a:ext cx="2009268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600" b="0" dirty="0">
                  <a:solidFill>
                    <a:srgbClr val="0A0AB2"/>
                  </a:solidFill>
                </a:rPr>
                <a:t>Project </a:t>
              </a:r>
              <a:r>
                <a:rPr lang="en-GB" altLang="en-US" sz="1600" b="0" dirty="0" smtClean="0">
                  <a:solidFill>
                    <a:srgbClr val="0A0AB2"/>
                  </a:solidFill>
                </a:rPr>
                <a:t>Databases</a:t>
              </a:r>
            </a:p>
            <a:p>
              <a:r>
                <a:rPr lang="en-GB" altLang="en-US" sz="1600" dirty="0" smtClean="0">
                  <a:solidFill>
                    <a:srgbClr val="0A0AB2"/>
                  </a:solidFill>
                </a:rPr>
                <a:t>(DISAM, Oracle, </a:t>
              </a:r>
              <a:r>
                <a:rPr lang="en-GB" altLang="en-US" sz="1600" dirty="0" err="1" smtClean="0">
                  <a:solidFill>
                    <a:srgbClr val="0A0AB2"/>
                  </a:solidFill>
                </a:rPr>
                <a:t>MySQL</a:t>
              </a:r>
              <a:r>
                <a:rPr lang="en-GB" altLang="en-US" sz="1600" dirty="0" smtClean="0">
                  <a:solidFill>
                    <a:srgbClr val="0A0AB2"/>
                  </a:solidFill>
                </a:rPr>
                <a:t>)</a:t>
              </a:r>
              <a:endParaRPr lang="en-GB" altLang="en-US" sz="1600" b="0" dirty="0">
                <a:solidFill>
                  <a:srgbClr val="0A0AB2"/>
                </a:solidFill>
              </a:endParaRP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360670" y="465582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8B8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595959"/>
                  </a:solidFill>
                </a:rPr>
                <a:t>Visio</a:t>
              </a:r>
              <a:endParaRPr lang="en-GB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26" name="Line 56"/>
            <p:cNvSpPr>
              <a:spLocks noChangeShapeType="1"/>
            </p:cNvSpPr>
            <p:nvPr/>
          </p:nvSpPr>
          <p:spPr bwMode="auto">
            <a:xfrm flipH="1">
              <a:off x="5976937" y="3101974"/>
              <a:ext cx="359093" cy="1553846"/>
            </a:xfrm>
            <a:prstGeom prst="line">
              <a:avLst/>
            </a:prstGeom>
            <a:noFill/>
            <a:ln w="12700">
              <a:solidFill>
                <a:srgbClr val="B8B8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0" name="Rectangle 55"/>
            <p:cNvSpPr>
              <a:spLocks noChangeArrowheads="1"/>
            </p:cNvSpPr>
            <p:nvPr/>
          </p:nvSpPr>
          <p:spPr bwMode="auto">
            <a:xfrm>
              <a:off x="5596890" y="4960620"/>
              <a:ext cx="89154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8B8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600" dirty="0" smtClean="0">
                  <a:solidFill>
                    <a:srgbClr val="595959"/>
                  </a:solidFill>
                </a:rPr>
                <a:t>Project</a:t>
              </a:r>
              <a:endParaRPr lang="en-GB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101" name="Line 56"/>
            <p:cNvSpPr>
              <a:spLocks noChangeShapeType="1"/>
            </p:cNvSpPr>
            <p:nvPr/>
          </p:nvSpPr>
          <p:spPr bwMode="auto">
            <a:xfrm flipH="1">
              <a:off x="6336030" y="3101974"/>
              <a:ext cx="152400" cy="1858646"/>
            </a:xfrm>
            <a:prstGeom prst="line">
              <a:avLst/>
            </a:prstGeom>
            <a:noFill/>
            <a:ln w="12700">
              <a:solidFill>
                <a:srgbClr val="B8B8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3323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SaaS Deployment	4.4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Rapid deployment on remote servers, </a:t>
            </a:r>
            <a:r>
              <a:rPr lang="en-GB" b="1" i="1" dirty="0"/>
              <a:t>no</a:t>
            </a:r>
            <a:r>
              <a:rPr lang="en-GB" dirty="0"/>
              <a:t> demands on your IT</a:t>
            </a:r>
          </a:p>
          <a:p>
            <a:pPr>
              <a:spcBef>
                <a:spcPts val="800"/>
              </a:spcBef>
              <a:spcAft>
                <a:spcPts val="100"/>
              </a:spcAft>
            </a:pPr>
            <a:r>
              <a:rPr lang="en-GB" dirty="0">
                <a:solidFill>
                  <a:srgbClr val="1106E8"/>
                </a:solidFill>
              </a:rPr>
              <a:t>Flexible, you choose:</a:t>
            </a:r>
          </a:p>
          <a:p>
            <a:pPr lvl="1">
              <a:spcAft>
                <a:spcPts val="100"/>
              </a:spcAft>
            </a:pPr>
            <a:r>
              <a:rPr lang="en-GB" dirty="0"/>
              <a:t>Cradle system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Number of users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Term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Environment:</a:t>
            </a:r>
          </a:p>
          <a:p>
            <a:pPr lvl="2">
              <a:spcBef>
                <a:spcPts val="100"/>
              </a:spcBef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Shared</a:t>
            </a:r>
          </a:p>
          <a:p>
            <a:pPr lvl="2">
              <a:spcBef>
                <a:spcPts val="0"/>
              </a:spcBef>
            </a:pPr>
            <a:r>
              <a:rPr lang="en-GB" i="1" dirty="0">
                <a:solidFill>
                  <a:srgbClr val="E60A0A"/>
                </a:solidFill>
              </a:rPr>
              <a:t>Dedicated</a:t>
            </a:r>
          </a:p>
          <a:p>
            <a:pPr>
              <a:spcBef>
                <a:spcPts val="800"/>
              </a:spcBef>
              <a:spcAft>
                <a:spcPts val="100"/>
              </a:spcAft>
            </a:pPr>
            <a:r>
              <a:rPr lang="en-GB" dirty="0">
                <a:solidFill>
                  <a:srgbClr val="1106E8"/>
                </a:solidFill>
              </a:rPr>
              <a:t>Secure:</a:t>
            </a:r>
          </a:p>
          <a:p>
            <a:pPr lvl="1">
              <a:spcAft>
                <a:spcPts val="100"/>
              </a:spcAft>
            </a:pPr>
            <a:r>
              <a:rPr lang="en-GB" dirty="0"/>
              <a:t>Firewall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Only your IPs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Only your users</a:t>
            </a:r>
          </a:p>
          <a:p>
            <a:pPr lvl="1">
              <a:spcBef>
                <a:spcPts val="100"/>
              </a:spcBef>
            </a:pPr>
            <a:r>
              <a:rPr lang="en-GB" dirty="0"/>
              <a:t>Single HTTPS link</a:t>
            </a:r>
          </a:p>
          <a:p>
            <a:pPr>
              <a:spcBef>
                <a:spcPts val="1000"/>
              </a:spcBef>
              <a:spcAft>
                <a:spcPts val="100"/>
              </a:spcAft>
            </a:pPr>
            <a:r>
              <a:rPr lang="en-GB" dirty="0">
                <a:solidFill>
                  <a:srgbClr val="1106E8"/>
                </a:solidFill>
              </a:rPr>
              <a:t>Managed by 3SL:</a:t>
            </a:r>
          </a:p>
          <a:p>
            <a:pPr lvl="1">
              <a:spcAft>
                <a:spcPts val="100"/>
              </a:spcAft>
            </a:pPr>
            <a:r>
              <a:rPr lang="en-GB" dirty="0"/>
              <a:t>Resilient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Backed-up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Includes MS </a:t>
            </a:r>
            <a:r>
              <a:rPr lang="en-GB" dirty="0" smtClean="0"/>
              <a:t>Office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5931255" cy="35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4648200"/>
            <a:ext cx="25482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Your data is private to you in</a:t>
            </a:r>
            <a:br>
              <a:rPr lang="en-GB" sz="1600" dirty="0" smtClean="0"/>
            </a:br>
            <a:r>
              <a:rPr lang="en-GB" sz="1600" dirty="0" smtClean="0"/>
              <a:t>both shared and dedicated</a:t>
            </a:r>
            <a:br>
              <a:rPr lang="en-GB" sz="1600" dirty="0" smtClean="0"/>
            </a:br>
            <a:r>
              <a:rPr lang="en-GB" sz="1600" dirty="0" smtClean="0"/>
              <a:t>environments. </a:t>
            </a:r>
            <a:r>
              <a:rPr lang="en-GB" sz="1600" b="1" i="1" dirty="0" smtClean="0"/>
              <a:t>3SL has no</a:t>
            </a:r>
            <a:br>
              <a:rPr lang="en-GB" sz="1600" b="1" i="1" dirty="0" smtClean="0"/>
            </a:br>
            <a:r>
              <a:rPr lang="en-GB" sz="1600" b="1" i="1" dirty="0" smtClean="0"/>
              <a:t>access to your data.</a:t>
            </a:r>
          </a:p>
        </p:txBody>
      </p:sp>
    </p:spTree>
    <p:extLst>
      <p:ext uri="{BB962C8B-B14F-4D97-AF65-F5344CB8AC3E}">
        <p14:creationId xmlns="" xmlns:p14="http://schemas.microsoft.com/office/powerpoint/2010/main" val="2313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In-House Deployment	4.5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Single-user and multi-user products. Same software. Configured by </a:t>
            </a:r>
            <a:r>
              <a:rPr lang="en-GB" i="1" dirty="0">
                <a:solidFill>
                  <a:srgbClr val="E60A0A"/>
                </a:solidFill>
              </a:rPr>
              <a:t>Security Code</a:t>
            </a:r>
            <a:r>
              <a:rPr lang="en-GB" dirty="0" smtClean="0"/>
              <a:t>.</a:t>
            </a:r>
          </a:p>
          <a:p>
            <a:r>
              <a:rPr lang="en-GB" dirty="0" smtClean="0"/>
              <a:t>Multi-user </a:t>
            </a:r>
            <a:r>
              <a:rPr lang="en-GB" dirty="0" smtClean="0">
                <a:solidFill>
                  <a:srgbClr val="4169E1"/>
                </a:solidFill>
              </a:rPr>
              <a:t>Cradle Enterprise </a:t>
            </a:r>
            <a:r>
              <a:rPr lang="en-GB" dirty="0" smtClean="0"/>
              <a:t>is licensed in </a:t>
            </a:r>
            <a:r>
              <a:rPr lang="en-GB" i="1" dirty="0" smtClean="0">
                <a:solidFill>
                  <a:srgbClr val="E60A0A"/>
                </a:solidFill>
              </a:rPr>
              <a:t>modules</a:t>
            </a:r>
          </a:p>
          <a:p>
            <a:r>
              <a:rPr lang="en-GB" dirty="0" smtClean="0"/>
              <a:t>You </a:t>
            </a:r>
            <a:r>
              <a:rPr lang="en-GB" dirty="0"/>
              <a:t>choose how many </a:t>
            </a:r>
            <a:r>
              <a:rPr lang="en-GB" dirty="0" smtClean="0"/>
              <a:t>concurrent user licences are needed of each module: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Project </a:t>
            </a:r>
            <a:r>
              <a:rPr lang="en-GB" dirty="0"/>
              <a:t>Data Management:	</a:t>
            </a:r>
            <a:r>
              <a:rPr lang="en-GB" b="1" dirty="0">
                <a:solidFill>
                  <a:srgbClr val="E60A0A"/>
                </a:solidFill>
              </a:rPr>
              <a:t>PDM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Requirements Management:	</a:t>
            </a:r>
            <a:r>
              <a:rPr lang="en-GB" b="1" dirty="0">
                <a:solidFill>
                  <a:srgbClr val="E60A0A"/>
                </a:solidFill>
              </a:rPr>
              <a:t>REQ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Metrics:			</a:t>
            </a:r>
            <a:r>
              <a:rPr lang="en-GB" b="1" dirty="0">
                <a:solidFill>
                  <a:srgbClr val="E60A0A"/>
                </a:solidFill>
              </a:rPr>
              <a:t>MET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Dashboard:			</a:t>
            </a:r>
            <a:r>
              <a:rPr lang="en-GB" b="1" dirty="0">
                <a:solidFill>
                  <a:srgbClr val="E60A0A"/>
                </a:solidFill>
              </a:rPr>
              <a:t>DASH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System Modelling:		</a:t>
            </a:r>
            <a:r>
              <a:rPr lang="en-GB" b="1" dirty="0" smtClean="0">
                <a:solidFill>
                  <a:srgbClr val="E60A0A"/>
                </a:solidFill>
              </a:rPr>
              <a:t>SYS</a:t>
            </a:r>
            <a:r>
              <a:rPr lang="en-GB" dirty="0"/>
              <a:t>	</a:t>
            </a:r>
            <a:r>
              <a:rPr lang="en-GB" dirty="0" smtClean="0"/>
              <a:t>(</a:t>
            </a:r>
            <a:r>
              <a:rPr lang="en-GB" dirty="0"/>
              <a:t>contains 3 sets of notations)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Performance Modelling:		</a:t>
            </a:r>
            <a:r>
              <a:rPr lang="en-GB" b="1" dirty="0">
                <a:solidFill>
                  <a:srgbClr val="E60A0A"/>
                </a:solidFill>
              </a:rPr>
              <a:t>PERF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Document </a:t>
            </a:r>
            <a:r>
              <a:rPr lang="en-GB" dirty="0"/>
              <a:t>Generator:		</a:t>
            </a:r>
            <a:r>
              <a:rPr lang="en-GB" b="1" dirty="0">
                <a:solidFill>
                  <a:srgbClr val="E60A0A"/>
                </a:solidFill>
              </a:rPr>
              <a:t>DOC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Web Publishing:		</a:t>
            </a:r>
            <a:r>
              <a:rPr lang="en-GB" b="1" dirty="0">
                <a:solidFill>
                  <a:srgbClr val="E60A0A"/>
                </a:solidFill>
              </a:rPr>
              <a:t>WEBP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Web Access:			</a:t>
            </a:r>
            <a:r>
              <a:rPr lang="en-GB" b="1" dirty="0">
                <a:solidFill>
                  <a:srgbClr val="E60A0A"/>
                </a:solidFill>
              </a:rPr>
              <a:t>WEBA</a:t>
            </a:r>
          </a:p>
          <a:p>
            <a:pPr lvl="1">
              <a:spcBef>
                <a:spcPts val="0"/>
              </a:spcBef>
            </a:pPr>
            <a:r>
              <a:rPr lang="en-GB" dirty="0"/>
              <a:t>Software Engineering:		</a:t>
            </a:r>
            <a:r>
              <a:rPr lang="en-GB" b="1" dirty="0">
                <a:solidFill>
                  <a:srgbClr val="E60A0A"/>
                </a:solidFill>
              </a:rPr>
              <a:t>SWE</a:t>
            </a:r>
          </a:p>
          <a:p>
            <a:r>
              <a:rPr lang="en-GB" dirty="0"/>
              <a:t>Licences:</a:t>
            </a:r>
          </a:p>
          <a:p>
            <a:pPr lvl="1"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Floating</a:t>
            </a:r>
            <a:r>
              <a:rPr lang="en-GB" dirty="0"/>
              <a:t> and </a:t>
            </a:r>
            <a:r>
              <a:rPr lang="en-GB" i="1" dirty="0">
                <a:solidFill>
                  <a:srgbClr val="E60A0A"/>
                </a:solidFill>
              </a:rPr>
              <a:t>dynamic</a:t>
            </a:r>
            <a:r>
              <a:rPr lang="en-GB" dirty="0"/>
              <a:t>	</a:t>
            </a:r>
            <a:r>
              <a:rPr lang="en-GB" dirty="0" smtClean="0"/>
              <a:t>- </a:t>
            </a:r>
            <a:r>
              <a:rPr lang="en-GB" dirty="0"/>
              <a:t>Maximise sharing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Open</a:t>
            </a:r>
            <a:r>
              <a:rPr lang="en-GB" dirty="0"/>
              <a:t> or </a:t>
            </a:r>
            <a:r>
              <a:rPr lang="en-GB" i="1" dirty="0">
                <a:solidFill>
                  <a:srgbClr val="E60A0A"/>
                </a:solidFill>
              </a:rPr>
              <a:t>named user</a:t>
            </a:r>
            <a:r>
              <a:rPr lang="en-GB" dirty="0"/>
              <a:t>	</a:t>
            </a:r>
            <a:r>
              <a:rPr lang="en-GB" dirty="0" smtClean="0"/>
              <a:t>- </a:t>
            </a:r>
            <a:r>
              <a:rPr lang="en-GB" dirty="0"/>
              <a:t>Cost effective</a:t>
            </a:r>
          </a:p>
          <a:p>
            <a:pPr lvl="1">
              <a:spcBef>
                <a:spcPts val="0"/>
              </a:spcBef>
            </a:pPr>
            <a:r>
              <a:rPr lang="en-GB" dirty="0"/>
              <a:t>Low cost RO licences	- Customer/subcontractor browsing</a:t>
            </a:r>
          </a:p>
          <a:p>
            <a:r>
              <a:rPr lang="en-GB" dirty="0"/>
              <a:t>Share </a:t>
            </a:r>
            <a:r>
              <a:rPr lang="en-GB" b="1" i="1" dirty="0"/>
              <a:t>smallest</a:t>
            </a:r>
            <a:r>
              <a:rPr lang="en-GB" dirty="0"/>
              <a:t> number of licences between </a:t>
            </a:r>
            <a:r>
              <a:rPr lang="en-GB" b="1" i="1" dirty="0"/>
              <a:t>greatest</a:t>
            </a:r>
            <a:r>
              <a:rPr lang="en-GB" dirty="0"/>
              <a:t> number of users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84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3SL	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are: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Authors of Cradle requirements management (RM) / systems engineering (SE) tool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Providers </a:t>
            </a:r>
            <a:r>
              <a:rPr lang="en-GB" dirty="0"/>
              <a:t>of </a:t>
            </a:r>
            <a:r>
              <a:rPr lang="en-GB" dirty="0" smtClean="0"/>
              <a:t>Cradle-related RM </a:t>
            </a:r>
            <a:r>
              <a:rPr lang="en-GB" dirty="0"/>
              <a:t>and SE </a:t>
            </a:r>
            <a:r>
              <a:rPr lang="en-GB" dirty="0" smtClean="0"/>
              <a:t>services</a:t>
            </a:r>
            <a:endParaRPr lang="en-GB" dirty="0"/>
          </a:p>
          <a:p>
            <a:pPr>
              <a:spcBef>
                <a:spcPts val="2400"/>
              </a:spcBef>
            </a:pPr>
            <a:r>
              <a:rPr lang="en-GB" dirty="0" smtClean="0"/>
              <a:t>Contact: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Tel:	</a:t>
            </a: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>
                <a:solidFill>
                  <a:srgbClr val="1106E8"/>
                </a:solidFill>
              </a:rPr>
              <a:t>+44 1229 838867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Fax:</a:t>
            </a:r>
            <a:r>
              <a:rPr lang="en-GB" dirty="0"/>
              <a:t>		</a:t>
            </a:r>
            <a:r>
              <a:rPr lang="en-GB" dirty="0" smtClean="0"/>
              <a:t>	</a:t>
            </a:r>
            <a:r>
              <a:rPr lang="en-GB" dirty="0" smtClean="0">
                <a:solidFill>
                  <a:srgbClr val="1106E8"/>
                </a:solidFill>
              </a:rPr>
              <a:t>+</a:t>
            </a:r>
            <a:r>
              <a:rPr lang="en-GB" dirty="0">
                <a:solidFill>
                  <a:srgbClr val="1106E8"/>
                </a:solidFill>
              </a:rPr>
              <a:t>44 1229 </a:t>
            </a:r>
            <a:r>
              <a:rPr lang="en-GB" dirty="0" smtClean="0">
                <a:solidFill>
                  <a:srgbClr val="1106E8"/>
                </a:solidFill>
              </a:rPr>
              <a:t>870096</a:t>
            </a:r>
            <a:endParaRPr lang="en-GB" dirty="0">
              <a:solidFill>
                <a:srgbClr val="1106E8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Website</a:t>
            </a:r>
            <a:r>
              <a:rPr lang="en-GB" dirty="0"/>
              <a:t>: </a:t>
            </a: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>
                <a:hlinkClick r:id="rId2"/>
              </a:rPr>
              <a:t>http://www.threesl.com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E-mail:	Sales</a:t>
            </a:r>
            <a:r>
              <a:rPr lang="en-GB" dirty="0"/>
              <a:t>:	</a:t>
            </a:r>
            <a:r>
              <a:rPr lang="en-GB" dirty="0" smtClean="0">
                <a:hlinkClick r:id="rId3"/>
              </a:rPr>
              <a:t>salesdetails@threesl.com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	Support</a:t>
            </a:r>
            <a:r>
              <a:rPr lang="en-GB" dirty="0"/>
              <a:t>:	</a:t>
            </a:r>
            <a:r>
              <a:rPr lang="en-GB" dirty="0" smtClean="0">
                <a:hlinkClick r:id="rId4"/>
              </a:rPr>
              <a:t>support@threesl.com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Twitter:		</a:t>
            </a:r>
            <a:r>
              <a:rPr lang="en-GB" dirty="0" smtClean="0">
                <a:hlinkClick r:id="rId5"/>
              </a:rPr>
              <a:t>threesl</a:t>
            </a:r>
            <a:r>
              <a:rPr lang="en-GB" dirty="0" smtClean="0"/>
              <a:t>	follow us: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Facebook:		</a:t>
            </a:r>
            <a:r>
              <a:rPr lang="en-GB" dirty="0" smtClean="0">
                <a:hlinkClick r:id="rId6"/>
              </a:rPr>
              <a:t>3slcradle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LinkedIn:		</a:t>
            </a:r>
            <a:r>
              <a:rPr lang="en-GB" dirty="0" smtClean="0">
                <a:hlinkClick r:id="rId7"/>
              </a:rPr>
              <a:t>3SL page </a:t>
            </a:r>
            <a:r>
              <a:rPr lang="en-GB" dirty="0" smtClean="0"/>
              <a:t>and </a:t>
            </a:r>
            <a:r>
              <a:rPr lang="en-GB" dirty="0" smtClean="0">
                <a:hlinkClick r:id="rId8"/>
              </a:rPr>
              <a:t>Cradle group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Skype:		mgw3sl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Instagram:	</a:t>
            </a:r>
            <a:r>
              <a:rPr lang="en-GB" dirty="0" smtClean="0">
                <a:hlinkClick r:id="rId9"/>
              </a:rPr>
              <a:t>Cradle3sl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Xing:		</a:t>
            </a:r>
            <a:r>
              <a:rPr lang="en-GB" dirty="0" smtClean="0">
                <a:hlinkClick r:id="rId10"/>
              </a:rPr>
              <a:t>3SL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Branded.me:	</a:t>
            </a:r>
            <a:r>
              <a:rPr lang="en-GB" dirty="0" smtClean="0">
                <a:hlinkClick r:id="rId11"/>
              </a:rPr>
              <a:t>3SL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394478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669433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gw\Desktop\Twitter logo 20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1" y="4119523"/>
            <a:ext cx="224027" cy="182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5489088"/>
            <a:ext cx="15522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944388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5764043"/>
            <a:ext cx="19250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74" y="4092666"/>
            <a:ext cx="1300666" cy="2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56" y="5213656"/>
            <a:ext cx="210173" cy="2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41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Interfaces	4.6</a:t>
            </a:r>
            <a:endParaRPr lang="en-GB" dirty="0"/>
          </a:p>
        </p:txBody>
      </p:sp>
      <p:sp>
        <p:nvSpPr>
          <p:cNvPr id="85" name="Line 4"/>
          <p:cNvSpPr>
            <a:spLocks noChangeShapeType="1"/>
          </p:cNvSpPr>
          <p:nvPr/>
        </p:nvSpPr>
        <p:spPr bwMode="auto">
          <a:xfrm flipH="1">
            <a:off x="1600197" y="4251960"/>
            <a:ext cx="1371602" cy="32162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4591050" y="4968875"/>
            <a:ext cx="514350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92" name="Line 7"/>
          <p:cNvSpPr>
            <a:spLocks noChangeShapeType="1"/>
          </p:cNvSpPr>
          <p:nvPr/>
        </p:nvSpPr>
        <p:spPr bwMode="auto">
          <a:xfrm flipH="1">
            <a:off x="2743200" y="4625975"/>
            <a:ext cx="822325" cy="111760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9600" y="3031960"/>
            <a:ext cx="914400" cy="45561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ts val="15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Active Risk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Manager</a:t>
            </a:r>
          </a:p>
        </p:txBody>
      </p:sp>
      <p:sp>
        <p:nvSpPr>
          <p:cNvPr id="111" name="Line 11"/>
          <p:cNvSpPr>
            <a:spLocks noChangeShapeType="1"/>
          </p:cNvSpPr>
          <p:nvPr/>
        </p:nvSpPr>
        <p:spPr bwMode="auto">
          <a:xfrm flipH="1" flipV="1">
            <a:off x="1524000" y="3326448"/>
            <a:ext cx="1455420" cy="43783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29" name="Text Box 12"/>
          <p:cNvSpPr txBox="1">
            <a:spLocks noChangeArrowheads="1"/>
          </p:cNvSpPr>
          <p:nvPr/>
        </p:nvSpPr>
        <p:spPr bwMode="auto">
          <a:xfrm>
            <a:off x="1653540" y="3552663"/>
            <a:ext cx="7518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Function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Specifications</a:t>
            </a:r>
          </a:p>
        </p:txBody>
      </p:sp>
      <p:sp>
        <p:nvSpPr>
          <p:cNvPr id="130" name="Line 13"/>
          <p:cNvSpPr>
            <a:spLocks noChangeShapeType="1"/>
          </p:cNvSpPr>
          <p:nvPr/>
        </p:nvSpPr>
        <p:spPr bwMode="auto">
          <a:xfrm>
            <a:off x="4776788" y="4835525"/>
            <a:ext cx="938213" cy="9445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1" name="Text Box 14"/>
          <p:cNvSpPr txBox="1">
            <a:spLocks noChangeArrowheads="1"/>
          </p:cNvSpPr>
          <p:nvPr/>
        </p:nvSpPr>
        <p:spPr bwMode="auto">
          <a:xfrm>
            <a:off x="1905000" y="1752600"/>
            <a:ext cx="71173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Publishing     </a:t>
            </a:r>
            <a:endParaRPr lang="en-GB" altLang="en-US" sz="1050" dirty="0">
              <a:solidFill>
                <a:srgbClr val="E60A0A"/>
              </a:solidFill>
            </a:endParaRPr>
          </a:p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Parsing &amp;  </a:t>
            </a:r>
          </a:p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Capture</a:t>
            </a:r>
            <a:endParaRPr lang="en-GB" altLang="en-US" sz="1050" dirty="0">
              <a:solidFill>
                <a:srgbClr val="E60A0A"/>
              </a:solidFill>
            </a:endParaRPr>
          </a:p>
        </p:txBody>
      </p:sp>
      <p:sp>
        <p:nvSpPr>
          <p:cNvPr id="132" name="Line 15"/>
          <p:cNvSpPr>
            <a:spLocks noChangeShapeType="1"/>
          </p:cNvSpPr>
          <p:nvPr/>
        </p:nvSpPr>
        <p:spPr bwMode="auto">
          <a:xfrm>
            <a:off x="4278313" y="5119688"/>
            <a:ext cx="176213" cy="671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3" name="Text Box 16"/>
          <p:cNvSpPr txBox="1">
            <a:spLocks noChangeArrowheads="1"/>
          </p:cNvSpPr>
          <p:nvPr/>
        </p:nvSpPr>
        <p:spPr bwMode="auto">
          <a:xfrm>
            <a:off x="6213206" y="4648200"/>
            <a:ext cx="6844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Spreadsheet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34" name="Rectangle 18"/>
          <p:cNvSpPr>
            <a:spLocks noChangeArrowheads="1"/>
          </p:cNvSpPr>
          <p:nvPr/>
        </p:nvSpPr>
        <p:spPr bwMode="auto">
          <a:xfrm>
            <a:off x="5715000" y="57912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35" name="Rectangle 19"/>
          <p:cNvSpPr>
            <a:spLocks noChangeArrowheads="1"/>
          </p:cNvSpPr>
          <p:nvPr/>
        </p:nvSpPr>
        <p:spPr bwMode="auto">
          <a:xfrm>
            <a:off x="3962400" y="5794375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dirty="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36" name="Line 20"/>
          <p:cNvSpPr>
            <a:spLocks noChangeShapeType="1"/>
          </p:cNvSpPr>
          <p:nvPr/>
        </p:nvSpPr>
        <p:spPr bwMode="auto">
          <a:xfrm flipH="1">
            <a:off x="4491038" y="1498600"/>
            <a:ext cx="155575" cy="655637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7" name="Line 21"/>
          <p:cNvSpPr>
            <a:spLocks noChangeShapeType="1"/>
          </p:cNvSpPr>
          <p:nvPr/>
        </p:nvSpPr>
        <p:spPr bwMode="auto">
          <a:xfrm flipH="1">
            <a:off x="4978400" y="1498600"/>
            <a:ext cx="474663" cy="84137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8" name="Line 22"/>
          <p:cNvSpPr>
            <a:spLocks noChangeShapeType="1"/>
          </p:cNvSpPr>
          <p:nvPr/>
        </p:nvSpPr>
        <p:spPr bwMode="auto">
          <a:xfrm flipH="1">
            <a:off x="5232400" y="1498600"/>
            <a:ext cx="879475" cy="10255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9" name="Line 23"/>
          <p:cNvSpPr>
            <a:spLocks noChangeShapeType="1"/>
          </p:cNvSpPr>
          <p:nvPr/>
        </p:nvSpPr>
        <p:spPr bwMode="auto">
          <a:xfrm flipH="1">
            <a:off x="5424488" y="1792288"/>
            <a:ext cx="1052513" cy="925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0" name="Line 24"/>
          <p:cNvSpPr>
            <a:spLocks noChangeShapeType="1"/>
          </p:cNvSpPr>
          <p:nvPr/>
        </p:nvSpPr>
        <p:spPr bwMode="auto">
          <a:xfrm flipH="1">
            <a:off x="5526088" y="2084388"/>
            <a:ext cx="1171575" cy="8064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1" name="Text Box 25"/>
          <p:cNvSpPr txBox="1">
            <a:spLocks noChangeArrowheads="1"/>
          </p:cNvSpPr>
          <p:nvPr/>
        </p:nvSpPr>
        <p:spPr bwMode="auto">
          <a:xfrm>
            <a:off x="4646613" y="1722438"/>
            <a:ext cx="407163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Models</a:t>
            </a:r>
            <a:endParaRPr lang="en-GB" altLang="en-US" dirty="0">
              <a:solidFill>
                <a:srgbClr val="E60A0A"/>
              </a:solidFill>
            </a:endParaRPr>
          </a:p>
        </p:txBody>
      </p:sp>
      <p:sp>
        <p:nvSpPr>
          <p:cNvPr id="142" name="Text Box 26"/>
          <p:cNvSpPr txBox="1">
            <a:spLocks noChangeArrowheads="1"/>
          </p:cNvSpPr>
          <p:nvPr/>
        </p:nvSpPr>
        <p:spPr bwMode="auto">
          <a:xfrm>
            <a:off x="6551613" y="2235200"/>
            <a:ext cx="76944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Models and</a:t>
            </a:r>
            <a:br>
              <a:rPr lang="en-GB" altLang="en-US" sz="1050" dirty="0">
                <a:solidFill>
                  <a:srgbClr val="E60A0A"/>
                </a:solidFill>
              </a:rPr>
            </a:br>
            <a:r>
              <a:rPr lang="en-GB" altLang="en-US" sz="1050" dirty="0">
                <a:solidFill>
                  <a:srgbClr val="E60A0A"/>
                </a:solidFill>
              </a:rPr>
              <a:t>Requirements</a:t>
            </a:r>
          </a:p>
        </p:txBody>
      </p:sp>
      <p:sp>
        <p:nvSpPr>
          <p:cNvPr id="143" name="Line 27"/>
          <p:cNvSpPr>
            <a:spLocks noChangeShapeType="1"/>
          </p:cNvSpPr>
          <p:nvPr/>
        </p:nvSpPr>
        <p:spPr bwMode="auto">
          <a:xfrm>
            <a:off x="2362200" y="1524000"/>
            <a:ext cx="1085496" cy="136683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4" name="Text Box 28"/>
          <p:cNvSpPr txBox="1">
            <a:spLocks noChangeArrowheads="1"/>
          </p:cNvSpPr>
          <p:nvPr/>
        </p:nvSpPr>
        <p:spPr bwMode="auto">
          <a:xfrm>
            <a:off x="3673856" y="5322888"/>
            <a:ext cx="6171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Report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Generation</a:t>
            </a:r>
          </a:p>
        </p:txBody>
      </p:sp>
      <p:sp>
        <p:nvSpPr>
          <p:cNvPr id="145" name="Text Box 29"/>
          <p:cNvSpPr txBox="1">
            <a:spLocks noChangeArrowheads="1"/>
          </p:cNvSpPr>
          <p:nvPr/>
        </p:nvSpPr>
        <p:spPr bwMode="auto">
          <a:xfrm>
            <a:off x="5245259" y="5094288"/>
            <a:ext cx="146674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Report Generation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   </a:t>
            </a:r>
            <a:r>
              <a:rPr lang="en-GB" altLang="en-US" sz="1050" dirty="0" smtClean="0">
                <a:solidFill>
                  <a:srgbClr val="E60A0A"/>
                </a:solidFill>
              </a:rPr>
              <a:t>  Diagram </a:t>
            </a:r>
            <a:r>
              <a:rPr lang="en-GB" altLang="en-US" sz="1050" dirty="0">
                <a:solidFill>
                  <a:srgbClr val="E60A0A"/>
                </a:solidFill>
              </a:rPr>
              <a:t>Printing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      </a:t>
            </a:r>
            <a:r>
              <a:rPr lang="en-GB" altLang="en-US" sz="1050" dirty="0" smtClean="0">
                <a:solidFill>
                  <a:srgbClr val="E60A0A"/>
                </a:solidFill>
              </a:rPr>
              <a:t>    Document </a:t>
            </a:r>
            <a:r>
              <a:rPr lang="en-GB" altLang="en-US" sz="1050" dirty="0">
                <a:solidFill>
                  <a:srgbClr val="E60A0A"/>
                </a:solidFill>
              </a:rPr>
              <a:t>Publishing</a:t>
            </a:r>
          </a:p>
        </p:txBody>
      </p:sp>
      <p:sp>
        <p:nvSpPr>
          <p:cNvPr id="146" name="Rectangle 30"/>
          <p:cNvSpPr>
            <a:spLocks noChangeArrowheads="1"/>
          </p:cNvSpPr>
          <p:nvPr/>
        </p:nvSpPr>
        <p:spPr bwMode="auto">
          <a:xfrm>
            <a:off x="1617780" y="121443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b="0" dirty="0">
                <a:solidFill>
                  <a:srgbClr val="0A0AB2"/>
                </a:solidFill>
              </a:rPr>
              <a:t>Word</a:t>
            </a:r>
            <a:endParaRPr lang="en-GB" altLang="en-US" b="0" dirty="0">
              <a:solidFill>
                <a:srgbClr val="0A0AB2"/>
              </a:solidFill>
            </a:endParaRPr>
          </a:p>
        </p:txBody>
      </p:sp>
      <p:sp>
        <p:nvSpPr>
          <p:cNvPr id="147" name="Rectangle 31"/>
          <p:cNvSpPr>
            <a:spLocks noChangeArrowheads="1"/>
          </p:cNvSpPr>
          <p:nvPr/>
        </p:nvSpPr>
        <p:spPr bwMode="auto">
          <a:xfrm>
            <a:off x="7062788" y="444658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48" name="Line 32"/>
          <p:cNvSpPr>
            <a:spLocks noChangeShapeType="1"/>
          </p:cNvSpPr>
          <p:nvPr/>
        </p:nvSpPr>
        <p:spPr bwMode="auto">
          <a:xfrm flipH="1" flipV="1">
            <a:off x="5214938" y="4176713"/>
            <a:ext cx="1838325" cy="3222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9" name="Text Box 33"/>
          <p:cNvSpPr txBox="1">
            <a:spLocks noChangeArrowheads="1"/>
          </p:cNvSpPr>
          <p:nvPr/>
        </p:nvSpPr>
        <p:spPr bwMode="auto">
          <a:xfrm>
            <a:off x="6345852" y="4083050"/>
            <a:ext cx="5931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Para/Table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7062788" y="51054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51" name="Line 35"/>
          <p:cNvSpPr>
            <a:spLocks noChangeShapeType="1"/>
          </p:cNvSpPr>
          <p:nvPr/>
        </p:nvSpPr>
        <p:spPr bwMode="auto">
          <a:xfrm flipH="1" flipV="1">
            <a:off x="5126038" y="4449763"/>
            <a:ext cx="1922463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52" name="Text Box 55"/>
          <p:cNvSpPr txBox="1">
            <a:spLocks noChangeArrowheads="1"/>
          </p:cNvSpPr>
          <p:nvPr/>
        </p:nvSpPr>
        <p:spPr bwMode="auto">
          <a:xfrm>
            <a:off x="5021566" y="5740400"/>
            <a:ext cx="4296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CSV</a:t>
            </a:r>
            <a:r>
              <a:rPr lang="en-US" altLang="en-US" dirty="0">
                <a:solidFill>
                  <a:schemeClr val="tx2"/>
                </a:solidFill>
              </a:rPr>
              <a:t/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HTML</a:t>
            </a:r>
            <a:endParaRPr lang="en-GB" altLang="en-US" sz="1400" dirty="0">
              <a:solidFill>
                <a:srgbClr val="0A0AB2"/>
              </a:solidFill>
            </a:endParaRPr>
          </a:p>
        </p:txBody>
      </p:sp>
      <p:sp>
        <p:nvSpPr>
          <p:cNvPr id="153" name="Line 56"/>
          <p:cNvSpPr>
            <a:spLocks noChangeShapeType="1"/>
          </p:cNvSpPr>
          <p:nvPr/>
        </p:nvSpPr>
        <p:spPr bwMode="auto">
          <a:xfrm flipV="1">
            <a:off x="5229225" y="3641725"/>
            <a:ext cx="1668463" cy="223837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54" name="Text Box 57"/>
          <p:cNvSpPr txBox="1">
            <a:spLocks noChangeArrowheads="1"/>
          </p:cNvSpPr>
          <p:nvPr/>
        </p:nvSpPr>
        <p:spPr bwMode="auto">
          <a:xfrm>
            <a:off x="6545441" y="3426281"/>
            <a:ext cx="13079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zh-CN" sz="1400" dirty="0">
                <a:solidFill>
                  <a:srgbClr val="0A0AB2"/>
                </a:solidFill>
              </a:rPr>
              <a:t>Cradle, </a:t>
            </a:r>
            <a:r>
              <a:rPr lang="en-GB" altLang="zh-CN" sz="1400" dirty="0" smtClean="0">
                <a:solidFill>
                  <a:srgbClr val="0A0AB2"/>
                </a:solidFill>
              </a:rPr>
              <a:t>CSV, </a:t>
            </a:r>
            <a:r>
              <a:rPr lang="en-GB" altLang="zh-CN" sz="1400" dirty="0" err="1" smtClean="0">
                <a:solidFill>
                  <a:srgbClr val="0A0AB2"/>
                </a:solidFill>
              </a:rPr>
              <a:t>ReqIF</a:t>
            </a:r>
            <a:endParaRPr lang="en-US" altLang="en-US" sz="1400" dirty="0">
              <a:solidFill>
                <a:srgbClr val="0A0AB2"/>
              </a:solidFill>
            </a:endParaRPr>
          </a:p>
          <a:p>
            <a:pPr algn="r"/>
            <a:r>
              <a:rPr lang="en-US" altLang="en-US" sz="1400" dirty="0" smtClean="0">
                <a:solidFill>
                  <a:srgbClr val="0A0AB2"/>
                </a:solidFill>
              </a:rPr>
              <a:t>HTML, XML</a:t>
            </a:r>
            <a:endParaRPr lang="en-GB" altLang="en-US" sz="1400" dirty="0">
              <a:solidFill>
                <a:srgbClr val="0A0AB2"/>
              </a:solidFill>
            </a:endParaRPr>
          </a:p>
        </p:txBody>
      </p:sp>
      <p:grpSp>
        <p:nvGrpSpPr>
          <p:cNvPr id="155" name="Group 58"/>
          <p:cNvGrpSpPr>
            <a:grpSpLocks/>
          </p:cNvGrpSpPr>
          <p:nvPr/>
        </p:nvGrpSpPr>
        <p:grpSpPr bwMode="auto">
          <a:xfrm>
            <a:off x="4208463" y="1214438"/>
            <a:ext cx="3367088" cy="877887"/>
            <a:chOff x="2651" y="760"/>
            <a:chExt cx="2121" cy="553"/>
          </a:xfrm>
        </p:grpSpPr>
        <p:sp>
          <p:nvSpPr>
            <p:cNvPr id="156" name="Rectangle 59"/>
            <p:cNvSpPr>
              <a:spLocks noChangeArrowheads="1"/>
            </p:cNvSpPr>
            <p:nvPr/>
          </p:nvSpPr>
          <p:spPr bwMode="auto">
            <a:xfrm>
              <a:off x="2651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Teamwork</a:t>
              </a:r>
            </a:p>
          </p:txBody>
        </p:sp>
        <p:sp>
          <p:nvSpPr>
            <p:cNvPr id="157" name="Rectangle 60"/>
            <p:cNvSpPr>
              <a:spLocks noChangeArrowheads="1"/>
            </p:cNvSpPr>
            <p:nvPr/>
          </p:nvSpPr>
          <p:spPr bwMode="auto">
            <a:xfrm>
              <a:off x="4219" y="1129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RDD-100</a:t>
              </a:r>
            </a:p>
          </p:txBody>
        </p:sp>
        <p:sp>
          <p:nvSpPr>
            <p:cNvPr id="158" name="Rectangle 61"/>
            <p:cNvSpPr>
              <a:spLocks noChangeArrowheads="1"/>
            </p:cNvSpPr>
            <p:nvPr/>
          </p:nvSpPr>
          <p:spPr bwMode="auto">
            <a:xfrm>
              <a:off x="3204" y="760"/>
              <a:ext cx="55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Select</a:t>
              </a:r>
            </a:p>
          </p:txBody>
        </p:sp>
        <p:sp>
          <p:nvSpPr>
            <p:cNvPr id="159" name="Rectangle 62"/>
            <p:cNvSpPr>
              <a:spLocks noChangeArrowheads="1"/>
            </p:cNvSpPr>
            <p:nvPr/>
          </p:nvSpPr>
          <p:spPr bwMode="auto">
            <a:xfrm>
              <a:off x="3758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BPwin</a:t>
              </a:r>
            </a:p>
          </p:txBody>
        </p:sp>
        <p:sp>
          <p:nvSpPr>
            <p:cNvPr id="160" name="Rectangle 63"/>
            <p:cNvSpPr>
              <a:spLocks noChangeArrowheads="1"/>
            </p:cNvSpPr>
            <p:nvPr/>
          </p:nvSpPr>
          <p:spPr bwMode="auto">
            <a:xfrm>
              <a:off x="4080" y="944"/>
              <a:ext cx="554" cy="18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CORE</a:t>
              </a:r>
            </a:p>
          </p:txBody>
        </p:sp>
      </p:grpSp>
      <p:grpSp>
        <p:nvGrpSpPr>
          <p:cNvPr id="161" name="Group 64"/>
          <p:cNvGrpSpPr>
            <a:grpSpLocks/>
          </p:cNvGrpSpPr>
          <p:nvPr/>
        </p:nvGrpSpPr>
        <p:grpSpPr bwMode="auto">
          <a:xfrm>
            <a:off x="1219200" y="5791200"/>
            <a:ext cx="2239963" cy="292100"/>
            <a:chOff x="624" y="3648"/>
            <a:chExt cx="1411" cy="184"/>
          </a:xfrm>
        </p:grpSpPr>
        <p:sp>
          <p:nvSpPr>
            <p:cNvPr id="162" name="Rectangle 65"/>
            <p:cNvSpPr>
              <a:spLocks noChangeArrowheads="1"/>
            </p:cNvSpPr>
            <p:nvPr/>
          </p:nvSpPr>
          <p:spPr bwMode="auto">
            <a:xfrm>
              <a:off x="1200" y="3648"/>
              <a:ext cx="835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PDM/PCLM Tools</a:t>
              </a:r>
            </a:p>
          </p:txBody>
        </p:sp>
        <p:sp>
          <p:nvSpPr>
            <p:cNvPr id="163" name="Rectangle 66"/>
            <p:cNvSpPr>
              <a:spLocks noChangeArrowheads="1"/>
            </p:cNvSpPr>
            <p:nvPr/>
          </p:nvSpPr>
          <p:spPr bwMode="auto">
            <a:xfrm>
              <a:off x="912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Visio</a:t>
              </a:r>
            </a:p>
          </p:txBody>
        </p:sp>
        <p:sp>
          <p:nvSpPr>
            <p:cNvPr id="164" name="Rectangle 67"/>
            <p:cNvSpPr>
              <a:spLocks noChangeArrowheads="1"/>
            </p:cNvSpPr>
            <p:nvPr/>
          </p:nvSpPr>
          <p:spPr bwMode="auto">
            <a:xfrm>
              <a:off x="624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PDF</a:t>
              </a:r>
            </a:p>
          </p:txBody>
        </p:sp>
      </p:grpSp>
      <p:grpSp>
        <p:nvGrpSpPr>
          <p:cNvPr id="165" name="Group 69"/>
          <p:cNvGrpSpPr>
            <a:grpSpLocks/>
          </p:cNvGrpSpPr>
          <p:nvPr/>
        </p:nvGrpSpPr>
        <p:grpSpPr bwMode="auto">
          <a:xfrm>
            <a:off x="3987800" y="2084388"/>
            <a:ext cx="1681163" cy="1903412"/>
            <a:chOff x="1152" y="1920"/>
            <a:chExt cx="1102" cy="1248"/>
          </a:xfrm>
        </p:grpSpPr>
        <p:sp>
          <p:nvSpPr>
            <p:cNvPr id="166" name="Arc 70"/>
            <p:cNvSpPr>
              <a:spLocks/>
            </p:cNvSpPr>
            <p:nvPr/>
          </p:nvSpPr>
          <p:spPr bwMode="auto">
            <a:xfrm>
              <a:off x="1152" y="1920"/>
              <a:ext cx="1070" cy="12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740"/>
                <a:gd name="T1" fmla="*/ 0 h 21600"/>
                <a:gd name="T2" fmla="*/ 18740 w 18740"/>
                <a:gd name="T3" fmla="*/ 10859 h 21600"/>
                <a:gd name="T4" fmla="*/ 0 w 187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0" h="21600" fill="none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</a:path>
                <a:path w="18740" h="21600" stroke="0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67" name="Line 71"/>
            <p:cNvSpPr>
              <a:spLocks noChangeShapeType="1"/>
            </p:cNvSpPr>
            <p:nvPr/>
          </p:nvSpPr>
          <p:spPr bwMode="auto">
            <a:xfrm flipV="1">
              <a:off x="1152" y="1920"/>
              <a:ext cx="0" cy="43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68" name="Line 72"/>
            <p:cNvSpPr>
              <a:spLocks noChangeShapeType="1"/>
            </p:cNvSpPr>
            <p:nvPr/>
          </p:nvSpPr>
          <p:spPr bwMode="auto">
            <a:xfrm rot="3600000" flipV="1">
              <a:off x="2040" y="2435"/>
              <a:ext cx="1" cy="427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69" name="Arc 73"/>
            <p:cNvSpPr>
              <a:spLocks/>
            </p:cNvSpPr>
            <p:nvPr/>
          </p:nvSpPr>
          <p:spPr bwMode="auto">
            <a:xfrm>
              <a:off x="1152" y="2352"/>
              <a:ext cx="704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646"/>
                <a:gd name="T1" fmla="*/ 0 h 21600"/>
                <a:gd name="T2" fmla="*/ 18646 w 18646"/>
                <a:gd name="T3" fmla="*/ 10697 h 21600"/>
                <a:gd name="T4" fmla="*/ 0 w 186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46" h="21600" fill="none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</a:path>
                <a:path w="18646" h="21600" stroke="0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  <p:sp>
        <p:nvSpPr>
          <p:cNvPr id="170" name="Text Box 74"/>
          <p:cNvSpPr txBox="1">
            <a:spLocks noChangeArrowheads="1"/>
          </p:cNvSpPr>
          <p:nvPr/>
        </p:nvSpPr>
        <p:spPr bwMode="auto">
          <a:xfrm>
            <a:off x="4376738" y="2400300"/>
            <a:ext cx="79342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Data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Converters</a:t>
            </a:r>
          </a:p>
        </p:txBody>
      </p:sp>
      <p:sp>
        <p:nvSpPr>
          <p:cNvPr id="171" name="Oval 76"/>
          <p:cNvSpPr>
            <a:spLocks noChangeArrowheads="1"/>
          </p:cNvSpPr>
          <p:nvPr/>
        </p:nvSpPr>
        <p:spPr bwMode="auto">
          <a:xfrm>
            <a:off x="2743200" y="2743200"/>
            <a:ext cx="2489200" cy="2489200"/>
          </a:xfrm>
          <a:prstGeom prst="ellipse">
            <a:avLst/>
          </a:prstGeom>
          <a:solidFill>
            <a:srgbClr val="CDE6FF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72" name="Line 77"/>
          <p:cNvSpPr>
            <a:spLocks noChangeShapeType="1"/>
          </p:cNvSpPr>
          <p:nvPr/>
        </p:nvSpPr>
        <p:spPr bwMode="auto">
          <a:xfrm flipV="1">
            <a:off x="3987800" y="2743200"/>
            <a:ext cx="0" cy="1244600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73" name="Line 78"/>
          <p:cNvSpPr>
            <a:spLocks noChangeShapeType="1"/>
          </p:cNvSpPr>
          <p:nvPr/>
        </p:nvSpPr>
        <p:spPr bwMode="auto">
          <a:xfrm rot="3600000">
            <a:off x="3411538" y="4232275"/>
            <a:ext cx="1023938" cy="7191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74" name="Line 79"/>
          <p:cNvSpPr>
            <a:spLocks noChangeShapeType="1"/>
          </p:cNvSpPr>
          <p:nvPr/>
        </p:nvSpPr>
        <p:spPr bwMode="auto">
          <a:xfrm rot="18000000" flipH="1">
            <a:off x="4518025" y="3670300"/>
            <a:ext cx="6350" cy="12398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75" name="Text Box 80"/>
          <p:cNvSpPr txBox="1">
            <a:spLocks noChangeArrowheads="1"/>
          </p:cNvSpPr>
          <p:nvPr/>
        </p:nvSpPr>
        <p:spPr bwMode="auto">
          <a:xfrm>
            <a:off x="3398837" y="3071018"/>
            <a:ext cx="2580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API</a:t>
            </a:r>
          </a:p>
        </p:txBody>
      </p:sp>
      <p:sp>
        <p:nvSpPr>
          <p:cNvPr id="176" name="Text Box 81"/>
          <p:cNvSpPr txBox="1">
            <a:spLocks noChangeArrowheads="1"/>
          </p:cNvSpPr>
          <p:nvPr/>
        </p:nvSpPr>
        <p:spPr bwMode="auto">
          <a:xfrm>
            <a:off x="4485297" y="3326448"/>
            <a:ext cx="56906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Import/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Export</a:t>
            </a:r>
          </a:p>
        </p:txBody>
      </p:sp>
      <p:sp>
        <p:nvSpPr>
          <p:cNvPr id="177" name="Text Box 82"/>
          <p:cNvSpPr txBox="1">
            <a:spLocks noChangeArrowheads="1"/>
          </p:cNvSpPr>
          <p:nvPr/>
        </p:nvSpPr>
        <p:spPr bwMode="auto">
          <a:xfrm>
            <a:off x="4013835" y="4639628"/>
            <a:ext cx="7660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Reporting</a:t>
            </a:r>
          </a:p>
        </p:txBody>
      </p:sp>
      <p:sp>
        <p:nvSpPr>
          <p:cNvPr id="178" name="Line 83"/>
          <p:cNvSpPr>
            <a:spLocks noChangeShapeType="1"/>
          </p:cNvSpPr>
          <p:nvPr/>
        </p:nvSpPr>
        <p:spPr bwMode="auto">
          <a:xfrm rot="3600000" flipV="1">
            <a:off x="2912576" y="3372890"/>
            <a:ext cx="1070241" cy="59111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79" name="Text Box 84"/>
          <p:cNvSpPr txBox="1">
            <a:spLocks noChangeArrowheads="1"/>
          </p:cNvSpPr>
          <p:nvPr/>
        </p:nvSpPr>
        <p:spPr bwMode="auto">
          <a:xfrm>
            <a:off x="3384550" y="4702175"/>
            <a:ext cx="3574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 err="1">
                <a:solidFill>
                  <a:srgbClr val="0A0AB2"/>
                </a:solidFill>
              </a:rPr>
              <a:t>Cmd</a:t>
            </a:r>
            <a:endParaRPr lang="en-GB" altLang="en-US" sz="1500" dirty="0">
              <a:solidFill>
                <a:srgbClr val="0A0AB2"/>
              </a:solidFill>
            </a:endParaRPr>
          </a:p>
        </p:txBody>
      </p:sp>
      <p:sp>
        <p:nvSpPr>
          <p:cNvPr id="180" name="Line 87"/>
          <p:cNvSpPr>
            <a:spLocks noChangeShapeType="1"/>
          </p:cNvSpPr>
          <p:nvPr/>
        </p:nvSpPr>
        <p:spPr bwMode="auto">
          <a:xfrm rot="3600000">
            <a:off x="3389313" y="3817938"/>
            <a:ext cx="265113" cy="11763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1" name="Oval 88"/>
          <p:cNvSpPr>
            <a:spLocks noChangeArrowheads="1"/>
          </p:cNvSpPr>
          <p:nvPr/>
        </p:nvSpPr>
        <p:spPr bwMode="auto">
          <a:xfrm>
            <a:off x="3402013" y="3402013"/>
            <a:ext cx="1171575" cy="1171575"/>
          </a:xfrm>
          <a:prstGeom prst="ellipse">
            <a:avLst/>
          </a:prstGeom>
          <a:solidFill>
            <a:srgbClr val="107FFC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GB" altLang="en-US" sz="2800" b="1" dirty="0"/>
              <a:t>Cradle</a:t>
            </a:r>
            <a:endParaRPr lang="en-GB" altLang="en-US" sz="1600" b="1" dirty="0"/>
          </a:p>
        </p:txBody>
      </p:sp>
      <p:sp>
        <p:nvSpPr>
          <p:cNvPr id="182" name="Text Box 89"/>
          <p:cNvSpPr txBox="1">
            <a:spLocks noChangeArrowheads="1"/>
          </p:cNvSpPr>
          <p:nvPr/>
        </p:nvSpPr>
        <p:spPr bwMode="auto">
          <a:xfrm>
            <a:off x="2819400" y="3970776"/>
            <a:ext cx="5682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Frames</a:t>
            </a:r>
          </a:p>
        </p:txBody>
      </p:sp>
      <p:grpSp>
        <p:nvGrpSpPr>
          <p:cNvPr id="183" name="Group 90"/>
          <p:cNvGrpSpPr>
            <a:grpSpLocks/>
          </p:cNvGrpSpPr>
          <p:nvPr/>
        </p:nvGrpSpPr>
        <p:grpSpPr bwMode="auto">
          <a:xfrm>
            <a:off x="609600" y="4156869"/>
            <a:ext cx="990600" cy="1150937"/>
            <a:chOff x="384" y="2700"/>
            <a:chExt cx="624" cy="725"/>
          </a:xfrm>
        </p:grpSpPr>
        <p:sp>
          <p:nvSpPr>
            <p:cNvPr id="184" name="Rectangle 91"/>
            <p:cNvSpPr>
              <a:spLocks noChangeArrowheads="1"/>
            </p:cNvSpPr>
            <p:nvPr/>
          </p:nvSpPr>
          <p:spPr bwMode="auto">
            <a:xfrm>
              <a:off x="384" y="270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JIRA</a:t>
              </a:r>
              <a:endParaRPr lang="en-GB" altLang="en-US" sz="1600" dirty="0">
                <a:solidFill>
                  <a:srgbClr val="0A0AB2"/>
                </a:solidFill>
              </a:endParaRPr>
            </a:p>
          </p:txBody>
        </p:sp>
        <p:sp>
          <p:nvSpPr>
            <p:cNvPr id="185" name="Rectangle 92"/>
            <p:cNvSpPr>
              <a:spLocks noChangeArrowheads="1"/>
            </p:cNvSpPr>
            <p:nvPr/>
          </p:nvSpPr>
          <p:spPr bwMode="auto">
            <a:xfrm>
              <a:off x="384" y="288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Documentum</a:t>
              </a:r>
            </a:p>
          </p:txBody>
        </p:sp>
        <p:sp>
          <p:nvSpPr>
            <p:cNvPr id="186" name="Rectangle 93"/>
            <p:cNvSpPr>
              <a:spLocks noChangeArrowheads="1"/>
            </p:cNvSpPr>
            <p:nvPr/>
          </p:nvSpPr>
          <p:spPr bwMode="auto">
            <a:xfrm>
              <a:off x="384" y="3063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Bugzilla</a:t>
              </a:r>
            </a:p>
          </p:txBody>
        </p:sp>
        <p:sp>
          <p:nvSpPr>
            <p:cNvPr id="187" name="Rectangle 94"/>
            <p:cNvSpPr>
              <a:spLocks noChangeArrowheads="1"/>
            </p:cNvSpPr>
            <p:nvPr/>
          </p:nvSpPr>
          <p:spPr bwMode="auto">
            <a:xfrm>
              <a:off x="384" y="3241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100" dirty="0">
                  <a:solidFill>
                    <a:srgbClr val="0A0AB2"/>
                  </a:solidFill>
                </a:rPr>
                <a:t>Others (URL refs)</a:t>
              </a:r>
            </a:p>
          </p:txBody>
        </p:sp>
      </p:grpSp>
      <p:sp>
        <p:nvSpPr>
          <p:cNvPr id="188" name="Rectangle 95"/>
          <p:cNvSpPr>
            <a:spLocks noChangeArrowheads="1"/>
          </p:cNvSpPr>
          <p:nvPr/>
        </p:nvSpPr>
        <p:spPr bwMode="auto">
          <a:xfrm>
            <a:off x="609600" y="121443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dirty="0">
                <a:solidFill>
                  <a:srgbClr val="0A0AB2"/>
                </a:solidFill>
              </a:rPr>
              <a:t>Project</a:t>
            </a:r>
            <a:endParaRPr lang="en-GB" altLang="en-US" sz="1600" dirty="0">
              <a:solidFill>
                <a:srgbClr val="0A0AB2"/>
              </a:solidFill>
            </a:endParaRPr>
          </a:p>
        </p:txBody>
      </p:sp>
      <p:sp>
        <p:nvSpPr>
          <p:cNvPr id="189" name="Line 96"/>
          <p:cNvSpPr>
            <a:spLocks noChangeShapeType="1"/>
          </p:cNvSpPr>
          <p:nvPr/>
        </p:nvSpPr>
        <p:spPr bwMode="auto">
          <a:xfrm>
            <a:off x="1219200" y="1506539"/>
            <a:ext cx="1865312" cy="1687589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90" name="Text Box 97"/>
          <p:cNvSpPr txBox="1">
            <a:spLocks noChangeArrowheads="1"/>
          </p:cNvSpPr>
          <p:nvPr/>
        </p:nvSpPr>
        <p:spPr bwMode="auto">
          <a:xfrm>
            <a:off x="1653540" y="2325113"/>
            <a:ext cx="4696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WBS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Progress</a:t>
            </a:r>
          </a:p>
        </p:txBody>
      </p:sp>
      <p:sp>
        <p:nvSpPr>
          <p:cNvPr id="192" name="Line 27"/>
          <p:cNvSpPr>
            <a:spLocks noChangeShapeType="1"/>
          </p:cNvSpPr>
          <p:nvPr/>
        </p:nvSpPr>
        <p:spPr bwMode="auto">
          <a:xfrm>
            <a:off x="3581400" y="1447800"/>
            <a:ext cx="152400" cy="137160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93" name="Text Box 14"/>
          <p:cNvSpPr txBox="1">
            <a:spLocks noChangeArrowheads="1"/>
          </p:cNvSpPr>
          <p:nvPr/>
        </p:nvSpPr>
        <p:spPr bwMode="auto">
          <a:xfrm>
            <a:off x="2791264" y="1676400"/>
            <a:ext cx="7870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REST-based</a:t>
            </a:r>
          </a:p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HTTP requests</a:t>
            </a:r>
            <a:endParaRPr lang="en-GB" altLang="en-US" sz="1050" dirty="0">
              <a:solidFill>
                <a:srgbClr val="E60A0A"/>
              </a:solidFill>
            </a:endParaRPr>
          </a:p>
        </p:txBody>
      </p:sp>
      <p:sp>
        <p:nvSpPr>
          <p:cNvPr id="194" name="Text Box 55"/>
          <p:cNvSpPr txBox="1">
            <a:spLocks noChangeArrowheads="1"/>
          </p:cNvSpPr>
          <p:nvPr/>
        </p:nvSpPr>
        <p:spPr bwMode="auto">
          <a:xfrm>
            <a:off x="3465622" y="1241476"/>
            <a:ext cx="28604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A0AB2"/>
                </a:solidFill>
              </a:rPr>
              <a:t>WSI</a:t>
            </a:r>
            <a:endParaRPr lang="en-GB" altLang="en-US" sz="1400" dirty="0">
              <a:solidFill>
                <a:srgbClr val="0A0A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8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Processes	4.7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Cradle supports industry processes: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EIA 632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P1220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ISO 15288</a:t>
            </a:r>
          </a:p>
          <a:p>
            <a:pPr lvl="1"/>
            <a:r>
              <a:rPr lang="en-GB" dirty="0"/>
              <a:t>Company-specific</a:t>
            </a:r>
          </a:p>
          <a:p>
            <a:pPr>
              <a:spcBef>
                <a:spcPts val="800"/>
              </a:spcBef>
            </a:pPr>
            <a:r>
              <a:rPr lang="en-GB" dirty="0"/>
              <a:t>Commercial processes: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Reveal</a:t>
            </a:r>
          </a:p>
          <a:p>
            <a:pPr lvl="1"/>
            <a:r>
              <a:rPr lang="en-GB" dirty="0" err="1">
                <a:solidFill>
                  <a:srgbClr val="1106E8"/>
                </a:solidFill>
              </a:rPr>
              <a:t>Volere</a:t>
            </a:r>
            <a:endParaRPr lang="en-GB" dirty="0">
              <a:solidFill>
                <a:srgbClr val="1106E8"/>
              </a:solidFill>
            </a:endParaRPr>
          </a:p>
          <a:p>
            <a:pPr>
              <a:spcBef>
                <a:spcPts val="800"/>
              </a:spcBef>
            </a:pPr>
            <a:r>
              <a:rPr lang="en-GB" dirty="0"/>
              <a:t>Governmental processes and process frameworks: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UPDM</a:t>
            </a:r>
            <a:r>
              <a:rPr lang="en-GB" dirty="0"/>
              <a:t>,</a:t>
            </a:r>
            <a:r>
              <a:rPr lang="en-GB" dirty="0">
                <a:solidFill>
                  <a:srgbClr val="1106E8"/>
                </a:solidFill>
              </a:rPr>
              <a:t> TOGAF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PRINCE2</a:t>
            </a:r>
          </a:p>
          <a:p>
            <a:pPr>
              <a:spcBef>
                <a:spcPts val="800"/>
              </a:spcBef>
            </a:pPr>
            <a:r>
              <a:rPr lang="en-GB" dirty="0"/>
              <a:t>Cradle's UI is configurable to support project's processes:</a:t>
            </a:r>
          </a:p>
          <a:p>
            <a:pPr lvl="1"/>
            <a:r>
              <a:rPr lang="en-GB" dirty="0"/>
              <a:t>User-defined hierarchy of folders/subfolders for process phases, activities, reviews</a:t>
            </a:r>
          </a:p>
          <a:p>
            <a:pPr lvl="1"/>
            <a:r>
              <a:rPr lang="en-GB" dirty="0"/>
              <a:t>User-defined methods of accessing project data, such as iterations in:</a:t>
            </a:r>
          </a:p>
          <a:p>
            <a:pPr lvl="2"/>
            <a:r>
              <a:rPr lang="en-GB" dirty="0"/>
              <a:t>Agile </a:t>
            </a:r>
            <a:r>
              <a:rPr lang="en-GB" dirty="0" smtClean="0"/>
              <a:t>processes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SCRUM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Rational Unified Process </a:t>
            </a:r>
            <a:r>
              <a:rPr lang="en-GB" dirty="0"/>
              <a:t>(RUP)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26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Services	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Successful deployment of any RM / SE tool depends on:</a:t>
            </a:r>
          </a:p>
          <a:p>
            <a:pPr lvl="1"/>
            <a:r>
              <a:rPr lang="en-GB" dirty="0"/>
              <a:t>Defined process</a:t>
            </a:r>
          </a:p>
          <a:p>
            <a:pPr lvl="1">
              <a:spcBef>
                <a:spcPts val="0"/>
              </a:spcBef>
            </a:pPr>
            <a:r>
              <a:rPr lang="en-GB" dirty="0"/>
              <a:t>Skilled personnel</a:t>
            </a:r>
          </a:p>
          <a:p>
            <a:pPr lvl="1">
              <a:spcBef>
                <a:spcPts val="0"/>
              </a:spcBef>
            </a:pPr>
            <a:r>
              <a:rPr lang="en-GB" dirty="0"/>
              <a:t>Training</a:t>
            </a:r>
          </a:p>
          <a:p>
            <a:pPr lvl="1">
              <a:spcBef>
                <a:spcPts val="0"/>
              </a:spcBef>
            </a:pPr>
            <a:r>
              <a:rPr lang="en-GB" dirty="0"/>
              <a:t>Consultancy</a:t>
            </a:r>
          </a:p>
          <a:p>
            <a:pPr>
              <a:spcBef>
                <a:spcPts val="1200"/>
              </a:spcBef>
            </a:pPr>
            <a:r>
              <a:rPr lang="en-GB" dirty="0"/>
              <a:t>3SL and our partners can support any/all of these aspects</a:t>
            </a:r>
          </a:p>
          <a:p>
            <a:pPr>
              <a:spcBef>
                <a:spcPts val="1200"/>
              </a:spcBef>
            </a:pPr>
            <a:r>
              <a:rPr lang="en-GB" dirty="0"/>
              <a:t>Services: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Deployment – both SaaS and in-house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S</a:t>
            </a:r>
            <a:r>
              <a:rPr lang="en-GB" dirty="0" smtClean="0"/>
              <a:t>upport</a:t>
            </a:r>
            <a:endParaRPr lang="en-GB" dirty="0"/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Training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Consultancy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Web delivery</a:t>
            </a:r>
          </a:p>
        </p:txBody>
      </p:sp>
    </p:spTree>
    <p:extLst>
      <p:ext uri="{BB962C8B-B14F-4D97-AF65-F5344CB8AC3E}">
        <p14:creationId xmlns="" xmlns:p14="http://schemas.microsoft.com/office/powerpoint/2010/main" val="14831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Support	5.1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Maintenance agreement provides free: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New releases				(up to 3 times / year)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en-GB" dirty="0" smtClean="0"/>
              <a:t>Helpdesk – unlimited technical support</a:t>
            </a:r>
            <a:endParaRPr lang="en-GB" dirty="0"/>
          </a:p>
          <a:p>
            <a:pPr lvl="1"/>
            <a:r>
              <a:rPr lang="en-GB" dirty="0" smtClean="0"/>
              <a:t>Newsletters </a:t>
            </a:r>
            <a:endParaRPr lang="en-GB" dirty="0"/>
          </a:p>
          <a:p>
            <a:pPr>
              <a:spcBef>
                <a:spcPts val="1000"/>
              </a:spcBef>
            </a:pPr>
            <a:r>
              <a:rPr lang="en-GB" dirty="0"/>
              <a:t>Support teams in:</a:t>
            </a:r>
          </a:p>
          <a:p>
            <a:pPr lvl="1"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UK		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   </a:t>
            </a:r>
            <a:r>
              <a:rPr lang="en-GB" dirty="0" smtClean="0">
                <a:solidFill>
                  <a:srgbClr val="1106E8"/>
                </a:solidFill>
              </a:rPr>
              <a:t>US</a:t>
            </a:r>
            <a:endParaRPr lang="en-GB" dirty="0">
              <a:solidFill>
                <a:srgbClr val="1106E8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Australia		</a:t>
            </a:r>
            <a:r>
              <a:rPr lang="en-GB" dirty="0" smtClean="0">
                <a:solidFill>
                  <a:srgbClr val="E60A0A"/>
                </a:solidFill>
              </a:rPr>
              <a:t>• </a:t>
            </a:r>
            <a:r>
              <a:rPr lang="en-GB" dirty="0" smtClean="0"/>
              <a:t>      </a:t>
            </a:r>
            <a:r>
              <a:rPr lang="en-GB" dirty="0" smtClean="0">
                <a:solidFill>
                  <a:srgbClr val="1106E8"/>
                </a:solidFill>
              </a:rPr>
              <a:t>Brazil</a:t>
            </a:r>
            <a:endParaRPr lang="en-GB" dirty="0">
              <a:solidFill>
                <a:srgbClr val="1106E8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China	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   </a:t>
            </a:r>
            <a:r>
              <a:rPr lang="en-GB" dirty="0" smtClean="0">
                <a:solidFill>
                  <a:srgbClr val="1106E8"/>
                </a:solidFill>
              </a:rPr>
              <a:t>Europe</a:t>
            </a:r>
            <a:endParaRPr lang="en-GB" dirty="0">
              <a:solidFill>
                <a:srgbClr val="1106E8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Russia	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   </a:t>
            </a:r>
            <a:r>
              <a:rPr lang="en-GB" dirty="0" smtClean="0">
                <a:solidFill>
                  <a:srgbClr val="1106E8"/>
                </a:solidFill>
              </a:rPr>
              <a:t>South Korea</a:t>
            </a:r>
          </a:p>
          <a:p>
            <a:pPr>
              <a:spcBef>
                <a:spcPts val="1000"/>
              </a:spcBef>
            </a:pPr>
            <a:r>
              <a:rPr lang="en-GB" dirty="0" smtClean="0"/>
              <a:t>Helpdesk </a:t>
            </a:r>
            <a:r>
              <a:rPr lang="en-GB" dirty="0"/>
              <a:t>call tracking system:</a:t>
            </a:r>
          </a:p>
          <a:p>
            <a:pPr lvl="1">
              <a:spcAft>
                <a:spcPts val="0"/>
              </a:spcAft>
            </a:pPr>
            <a:r>
              <a:rPr lang="en-GB" dirty="0"/>
              <a:t>Log </a:t>
            </a:r>
            <a:r>
              <a:rPr lang="en-GB" dirty="0" smtClean="0"/>
              <a:t>and view call progress through 3SL website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Central calls </a:t>
            </a:r>
            <a:r>
              <a:rPr lang="en-GB" dirty="0"/>
              <a:t>database accessible by </a:t>
            </a:r>
            <a:r>
              <a:rPr lang="en-GB" dirty="0" smtClean="0"/>
              <a:t>3SL support team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en-GB" dirty="0"/>
              <a:t>Prompt logging of, response to, tracking of, support calls</a:t>
            </a:r>
          </a:p>
          <a:p>
            <a:pPr lvl="1"/>
            <a:r>
              <a:rPr lang="en-GB" dirty="0"/>
              <a:t>Customised reports prepared on request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412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Training	5.2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Training course:</a:t>
            </a:r>
          </a:p>
          <a:p>
            <a:pPr lvl="1">
              <a:spcAft>
                <a:spcPts val="0"/>
              </a:spcAft>
            </a:pPr>
            <a:r>
              <a:rPr lang="en-GB" dirty="0"/>
              <a:t>Tailored set of 1 hour modules – documented in </a:t>
            </a:r>
            <a:r>
              <a:rPr lang="en-GB" dirty="0">
                <a:solidFill>
                  <a:srgbClr val="1106E8"/>
                </a:solidFill>
              </a:rPr>
              <a:t>Course Plan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/>
              <a:t>Given on-site, can be delivered remotely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/>
              <a:t>Includes hands-on exercises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 smtClean="0"/>
              <a:t>Ideally </a:t>
            </a:r>
            <a:r>
              <a:rPr lang="en-GB" dirty="0"/>
              <a:t>a PC per 1 or 2 students</a:t>
            </a:r>
          </a:p>
          <a:p>
            <a:pPr lvl="1">
              <a:spcBef>
                <a:spcPts val="200"/>
              </a:spcBef>
            </a:pPr>
            <a:r>
              <a:rPr lang="en-GB" dirty="0"/>
              <a:t>Free Cradle licences for training courses</a:t>
            </a:r>
          </a:p>
          <a:p>
            <a:pPr>
              <a:spcBef>
                <a:spcPts val="1000"/>
              </a:spcBef>
            </a:pPr>
            <a:r>
              <a:rPr lang="en-GB" dirty="0"/>
              <a:t>Typical courses: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Overview</a:t>
            </a:r>
            <a:r>
              <a:rPr lang="en-GB" dirty="0"/>
              <a:t>	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Cradle Users Course</a:t>
            </a:r>
            <a:r>
              <a:rPr lang="en-GB" dirty="0"/>
              <a:t>		- 3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Requirements Management</a:t>
            </a:r>
            <a:r>
              <a:rPr lang="en-GB" dirty="0"/>
              <a:t>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System Modelling</a:t>
            </a:r>
            <a:r>
              <a:rPr lang="en-GB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Document Generation</a:t>
            </a:r>
            <a:r>
              <a:rPr lang="en-GB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Cradle Administrators</a:t>
            </a:r>
            <a:r>
              <a:rPr lang="en-GB" dirty="0"/>
              <a:t>		- 2 days</a:t>
            </a:r>
          </a:p>
          <a:p>
            <a:pPr lvl="1">
              <a:spcBef>
                <a:spcPts val="200"/>
              </a:spcBef>
            </a:pPr>
            <a:r>
              <a:rPr lang="en-GB" dirty="0">
                <a:solidFill>
                  <a:srgbClr val="1106E8"/>
                </a:solidFill>
              </a:rPr>
              <a:t>IT Administrators</a:t>
            </a:r>
            <a:r>
              <a:rPr lang="en-GB" dirty="0"/>
              <a:t>		- 1 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82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Consultancy	5.3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Options:</a:t>
            </a:r>
          </a:p>
          <a:p>
            <a:pPr lvl="1"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1 Week Project Initiation and Start-up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Process analysis</a:t>
            </a:r>
          </a:p>
          <a:p>
            <a:pPr lvl="2">
              <a:spcAft>
                <a:spcPts val="0"/>
              </a:spcAft>
            </a:pPr>
            <a:r>
              <a:rPr lang="en-GB" dirty="0"/>
              <a:t>Schema design and implementation</a:t>
            </a:r>
          </a:p>
          <a:p>
            <a:pPr lvl="2"/>
            <a:r>
              <a:rPr lang="en-GB" dirty="0"/>
              <a:t>Documentation template design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Project Mentoring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Process guidance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Project Requirements Reviews</a:t>
            </a:r>
          </a:p>
          <a:p>
            <a:pPr lvl="2"/>
            <a:r>
              <a:rPr lang="en-GB" dirty="0"/>
              <a:t>Project Design Reviews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Project Resourcing</a:t>
            </a:r>
            <a:r>
              <a:rPr lang="en-GB" dirty="0"/>
              <a:t>:</a:t>
            </a:r>
          </a:p>
          <a:p>
            <a:pPr lvl="2"/>
            <a:r>
              <a:rPr lang="en-GB" dirty="0"/>
              <a:t>Provide engineers to project:</a:t>
            </a:r>
          </a:p>
          <a:p>
            <a:pPr lvl="3">
              <a:spcAft>
                <a:spcPts val="0"/>
              </a:spcAft>
            </a:pPr>
            <a:r>
              <a:rPr lang="en-GB" dirty="0"/>
              <a:t>Tool expertise</a:t>
            </a:r>
          </a:p>
          <a:p>
            <a:pPr lvl="3">
              <a:spcAft>
                <a:spcPts val="0"/>
              </a:spcAft>
            </a:pPr>
            <a:r>
              <a:rPr lang="en-GB" dirty="0"/>
              <a:t>RM / SE experience</a:t>
            </a:r>
          </a:p>
          <a:p>
            <a:pPr lvl="3"/>
            <a:r>
              <a:rPr lang="en-GB" dirty="0"/>
              <a:t>Domain experience</a:t>
            </a:r>
          </a:p>
          <a:p>
            <a:pPr lvl="2"/>
            <a:r>
              <a:rPr lang="en-GB" dirty="0"/>
              <a:t>To smooth resource peaks / throughout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281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Web Delivery	5.4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3SL delivers many of its services through our website including:</a:t>
            </a:r>
          </a:p>
          <a:p>
            <a:pPr lvl="1"/>
            <a:r>
              <a:rPr lang="en-GB" dirty="0"/>
              <a:t>Software and documentation downloads</a:t>
            </a:r>
          </a:p>
          <a:p>
            <a:pPr lvl="1"/>
            <a:r>
              <a:rPr lang="en-GB" dirty="0"/>
              <a:t>Logging of support calls</a:t>
            </a:r>
          </a:p>
          <a:p>
            <a:pPr lvl="1"/>
            <a:r>
              <a:rPr lang="en-GB" dirty="0"/>
              <a:t>Online records of your support calls, updated daily</a:t>
            </a:r>
          </a:p>
          <a:p>
            <a:pPr lvl="1"/>
            <a:r>
              <a:rPr lang="en-GB" dirty="0"/>
              <a:t>Individual customer accounts on </a:t>
            </a:r>
            <a:r>
              <a:rPr lang="en-GB" dirty="0" smtClean="0"/>
              <a:t>website’s FTP</a:t>
            </a:r>
            <a:endParaRPr lang="en-GB" dirty="0"/>
          </a:p>
          <a:p>
            <a:pPr lvl="1"/>
            <a:r>
              <a:rPr lang="en-GB" dirty="0" smtClean="0"/>
              <a:t>Automated </a:t>
            </a:r>
            <a:r>
              <a:rPr lang="en-GB" dirty="0"/>
              <a:t>Security Codes for evaluations and trials of new software releases</a:t>
            </a:r>
          </a:p>
          <a:p>
            <a:pPr>
              <a:spcBef>
                <a:spcPts val="1200"/>
              </a:spcBef>
            </a:pPr>
            <a:r>
              <a:rPr lang="en-GB" dirty="0"/>
              <a:t>3SL delivers these services over </a:t>
            </a:r>
            <a:r>
              <a:rPr lang="en-GB" dirty="0" smtClean="0">
                <a:solidFill>
                  <a:srgbClr val="1106E8"/>
                </a:solidFill>
              </a:rPr>
              <a:t>HTTPS</a:t>
            </a:r>
            <a:endParaRPr lang="en-GB" sz="1700" dirty="0">
              <a:solidFill>
                <a:srgbClr val="1106E8"/>
              </a:solidFill>
            </a:endParaRPr>
          </a:p>
          <a:p>
            <a:pPr lvl="1"/>
            <a:r>
              <a:rPr lang="en-GB" dirty="0" smtClean="0"/>
              <a:t>Fully accredited and certified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Ensures </a:t>
            </a:r>
            <a:r>
              <a:rPr lang="en-GB" dirty="0"/>
              <a:t>secure communications between you and 3SL:</a:t>
            </a:r>
          </a:p>
          <a:p>
            <a:pPr lvl="1"/>
            <a:r>
              <a:rPr lang="en-GB" dirty="0"/>
              <a:t>Safeguarding any information that we exchange</a:t>
            </a:r>
          </a:p>
          <a:p>
            <a:pPr lvl="1"/>
            <a:r>
              <a:rPr lang="en-GB" dirty="0"/>
              <a:t>Ensuring your </a:t>
            </a:r>
            <a:r>
              <a:rPr lang="en-GB" dirty="0" smtClean="0"/>
              <a:t>privacy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026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	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3SL is a well established supplier of SE and RM tools</a:t>
            </a:r>
          </a:p>
          <a:p>
            <a:pPr lvl="1"/>
            <a:r>
              <a:rPr lang="en-GB" dirty="0"/>
              <a:t>Cradle has tools to support the needs of modern RM / SE projects</a:t>
            </a:r>
          </a:p>
          <a:p>
            <a:pPr lvl="1"/>
            <a:r>
              <a:rPr lang="en-GB" dirty="0"/>
              <a:t>Totally reliable and industrially proven</a:t>
            </a:r>
          </a:p>
          <a:p>
            <a:pPr lvl="1"/>
            <a:r>
              <a:rPr lang="en-GB" dirty="0"/>
              <a:t>Power and scalability to support any project</a:t>
            </a:r>
          </a:p>
          <a:p>
            <a:pPr lvl="1"/>
            <a:r>
              <a:rPr lang="en-GB" dirty="0"/>
              <a:t>Supported by flexible, tailored, training</a:t>
            </a:r>
          </a:p>
          <a:p>
            <a:pPr lvl="1"/>
            <a:r>
              <a:rPr lang="en-GB" dirty="0"/>
              <a:t>Supported by flexible consultancy </a:t>
            </a:r>
            <a:r>
              <a:rPr lang="en-GB" dirty="0" smtClean="0"/>
              <a:t>support</a:t>
            </a:r>
          </a:p>
          <a:p>
            <a:pPr algn="ctr">
              <a:spcBef>
                <a:spcPct val="200000"/>
              </a:spcBef>
            </a:pPr>
            <a:r>
              <a:rPr lang="en-GB" altLang="en-US" dirty="0">
                <a:solidFill>
                  <a:srgbClr val="1106E8"/>
                </a:solidFill>
              </a:rPr>
              <a:t>From concept to creation …</a:t>
            </a:r>
            <a:br>
              <a:rPr lang="en-GB" altLang="en-US" dirty="0">
                <a:solidFill>
                  <a:srgbClr val="1106E8"/>
                </a:solidFill>
              </a:rPr>
            </a:br>
            <a:r>
              <a:rPr lang="en-GB" altLang="en-US" dirty="0">
                <a:solidFill>
                  <a:srgbClr val="1106E8"/>
                </a:solidFill>
              </a:rPr>
              <a:t>… from Cradle to grave</a:t>
            </a:r>
          </a:p>
          <a:p>
            <a:pPr algn="ctr">
              <a:spcBef>
                <a:spcPct val="100000"/>
              </a:spcBef>
            </a:pPr>
            <a:r>
              <a:rPr lang="en-GB" altLang="en-US" dirty="0">
                <a:solidFill>
                  <a:srgbClr val="E60A0A"/>
                </a:solidFill>
              </a:rPr>
              <a:t>Build the winning team – you, Cradle and 3SL</a:t>
            </a:r>
            <a:r>
              <a:rPr lang="en-GB" altLang="en-US" dirty="0" smtClean="0">
                <a:solidFill>
                  <a:srgbClr val="E60A0A"/>
                </a:solidFill>
              </a:rPr>
              <a:t>!</a:t>
            </a:r>
            <a:endParaRPr lang="en-GB" altLang="en-US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1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930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	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UK:</a:t>
            </a:r>
          </a:p>
          <a:p>
            <a:pPr lvl="1"/>
            <a:r>
              <a:rPr lang="en-GB" dirty="0" smtClean="0"/>
              <a:t>Founded:  </a:t>
            </a:r>
            <a:r>
              <a:rPr lang="en-GB" dirty="0">
                <a:solidFill>
                  <a:srgbClr val="1106E8"/>
                </a:solidFill>
              </a:rPr>
              <a:t>1987</a:t>
            </a:r>
          </a:p>
          <a:p>
            <a:pPr lvl="1"/>
            <a:r>
              <a:rPr lang="en-GB" dirty="0" smtClean="0"/>
              <a:t>Offices:      </a:t>
            </a:r>
            <a:r>
              <a:rPr lang="en-GB" dirty="0">
                <a:solidFill>
                  <a:srgbClr val="1106E8"/>
                </a:solidFill>
              </a:rPr>
              <a:t>Barrow-in-Furness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           </a:t>
            </a:r>
            <a:r>
              <a:rPr lang="en-GB" dirty="0">
                <a:solidFill>
                  <a:srgbClr val="1106E8"/>
                </a:solidFill>
              </a:rPr>
              <a:t>Alicante</a:t>
            </a:r>
            <a:r>
              <a:rPr lang="en-GB" dirty="0" smtClean="0"/>
              <a:t>, Spain</a:t>
            </a:r>
          </a:p>
          <a:p>
            <a:pPr>
              <a:spcBef>
                <a:spcPts val="12000"/>
              </a:spcBef>
            </a:pPr>
            <a:r>
              <a:rPr lang="en-GB" dirty="0" smtClean="0"/>
              <a:t>US:</a:t>
            </a:r>
          </a:p>
          <a:p>
            <a:pPr lvl="1"/>
            <a:r>
              <a:rPr lang="en-GB" dirty="0" smtClean="0"/>
              <a:t>Founded:  </a:t>
            </a:r>
            <a:r>
              <a:rPr lang="en-GB" dirty="0">
                <a:solidFill>
                  <a:srgbClr val="1106E8"/>
                </a:solidFill>
              </a:rPr>
              <a:t>1998</a:t>
            </a:r>
          </a:p>
          <a:p>
            <a:pPr lvl="1"/>
            <a:r>
              <a:rPr lang="en-GB" dirty="0" smtClean="0"/>
              <a:t>Office:       </a:t>
            </a:r>
            <a:r>
              <a:rPr lang="en-GB" dirty="0">
                <a:solidFill>
                  <a:srgbClr val="1106E8"/>
                </a:solidFill>
              </a:rPr>
              <a:t>Huntsville</a:t>
            </a:r>
            <a:r>
              <a:rPr lang="en-GB" dirty="0" smtClean="0"/>
              <a:t>, AL</a:t>
            </a:r>
            <a:br>
              <a:rPr lang="en-GB" dirty="0" smtClean="0"/>
            </a:br>
            <a:r>
              <a:rPr lang="en-GB" dirty="0" smtClean="0"/>
              <a:t>	          </a:t>
            </a:r>
            <a:r>
              <a:rPr lang="en-GB" dirty="0">
                <a:solidFill>
                  <a:srgbClr val="1106E8"/>
                </a:solidFill>
              </a:rPr>
              <a:t>Houston</a:t>
            </a:r>
            <a:r>
              <a:rPr lang="en-GB" dirty="0" smtClean="0"/>
              <a:t>, TX</a:t>
            </a:r>
            <a:endParaRPr lang="en-GB" dirty="0"/>
          </a:p>
        </p:txBody>
      </p:sp>
      <p:pic>
        <p:nvPicPr>
          <p:cNvPr id="5" name="Picture 5" descr="UK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1143000"/>
            <a:ext cx="1876425" cy="2743200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  <a:extLst/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45843" y="2514600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pic>
        <p:nvPicPr>
          <p:cNvPr id="8" name="Picture 7" descr="USA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3962400"/>
            <a:ext cx="4419600" cy="1995488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  <a:extLst/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61100" y="5181600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83263" y="5465763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47" y="1828800"/>
            <a:ext cx="2370483" cy="2057400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  <a:extLst/>
        </p:spPr>
      </p:pic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7556090" y="3205317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5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Distributors	1.2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Australia:		</a:t>
            </a:r>
            <a:r>
              <a:rPr lang="en-GB" dirty="0">
                <a:solidFill>
                  <a:srgbClr val="1106E8"/>
                </a:solidFill>
              </a:rPr>
              <a:t>Agile Controls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</a:t>
            </a:r>
            <a:r>
              <a:rPr lang="en-GB" sz="1400" dirty="0"/>
              <a:t>australia@threesl.com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Benelux/Germany:	</a:t>
            </a:r>
            <a:r>
              <a:rPr lang="en-GB" dirty="0">
                <a:solidFill>
                  <a:srgbClr val="1106E8"/>
                </a:solidFill>
              </a:rPr>
              <a:t>SOMS Software Tools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germany@threesl.com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Brazil:		</a:t>
            </a:r>
            <a:r>
              <a:rPr lang="en-GB" dirty="0" err="1">
                <a:solidFill>
                  <a:srgbClr val="1106E8"/>
                </a:solidFill>
              </a:rPr>
              <a:t>OpenCADD</a:t>
            </a:r>
            <a:r>
              <a:rPr lang="en-GB" dirty="0">
                <a:solidFill>
                  <a:srgbClr val="1106E8"/>
                </a:solidFill>
              </a:rPr>
              <a:t> Advanced Technology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brazil@threesl.com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China:		</a:t>
            </a:r>
            <a:r>
              <a:rPr lang="en-GB" dirty="0">
                <a:solidFill>
                  <a:srgbClr val="1106E8"/>
                </a:solidFill>
              </a:rPr>
              <a:t>Beijing </a:t>
            </a:r>
            <a:r>
              <a:rPr lang="en-GB" dirty="0" err="1">
                <a:solidFill>
                  <a:srgbClr val="1106E8"/>
                </a:solidFill>
              </a:rPr>
              <a:t>YeeRich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400" dirty="0"/>
              <a:t>		</a:t>
            </a:r>
            <a:r>
              <a:rPr lang="en-GB" sz="1400" dirty="0" smtClean="0"/>
              <a:t>yeerich@threesl.com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Russia</a:t>
            </a:r>
            <a:r>
              <a:rPr lang="en-GB" dirty="0"/>
              <a:t>:		</a:t>
            </a:r>
            <a:r>
              <a:rPr lang="en-GB" dirty="0">
                <a:solidFill>
                  <a:srgbClr val="1106E8"/>
                </a:solidFill>
              </a:rPr>
              <a:t>SATURS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russia@threesl.com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South </a:t>
            </a:r>
            <a:r>
              <a:rPr lang="en-GB" dirty="0" smtClean="0"/>
              <a:t>Korea/China:</a:t>
            </a:r>
            <a:r>
              <a:rPr lang="en-GB" dirty="0"/>
              <a:t>	</a:t>
            </a:r>
            <a:r>
              <a:rPr lang="en-GB" dirty="0">
                <a:solidFill>
                  <a:srgbClr val="1106E8"/>
                </a:solidFill>
              </a:rPr>
              <a:t>SNS Engineering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</a:t>
            </a:r>
            <a:r>
              <a:rPr lang="en-GB" sz="1400" dirty="0" smtClean="0"/>
              <a:t>korea@threesl.com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USA:		</a:t>
            </a:r>
            <a:r>
              <a:rPr lang="en-GB" dirty="0" smtClean="0">
                <a:solidFill>
                  <a:srgbClr val="1106E8"/>
                </a:solidFill>
              </a:rPr>
              <a:t>3SL Inc</a:t>
            </a:r>
            <a:br>
              <a:rPr lang="en-GB" dirty="0" smtClean="0">
                <a:solidFill>
                  <a:srgbClr val="1106E8"/>
                </a:solidFill>
              </a:rPr>
            </a:br>
            <a:r>
              <a:rPr lang="en-GB" dirty="0" smtClean="0">
                <a:solidFill>
                  <a:srgbClr val="1106E8"/>
                </a:solidFill>
              </a:rPr>
              <a:t>	</a:t>
            </a:r>
            <a:r>
              <a:rPr lang="en-GB" dirty="0" smtClean="0"/>
              <a:t> 	</a:t>
            </a:r>
            <a:r>
              <a:rPr lang="en-GB" sz="1400" dirty="0" smtClean="0"/>
              <a:t>sales@us-3sl.com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endParaRPr lang="en-GB" sz="1400" dirty="0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14478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 descr="opencadd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0258"/>
            <a:ext cx="1524000" cy="458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5334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gw\Desktop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1" y="1219200"/>
            <a:ext cx="2032000" cy="393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1" y="1855079"/>
            <a:ext cx="1295400" cy="41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59846"/>
            <a:ext cx="469378" cy="47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https://www.us-3sl.com/files/.Logo%20Huge%20Transparent-lw-scaled.gi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1138" y="4763277"/>
            <a:ext cx="1066800" cy="556260"/>
          </a:xfrm>
          <a:prstGeom prst="rect">
            <a:avLst/>
          </a:prstGeom>
          <a:noFill/>
        </p:spPr>
      </p:pic>
      <p:sp>
        <p:nvSpPr>
          <p:cNvPr id="34822" name="AutoShape 6" descr="3S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29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Accreditations and Affiliations	1.3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lvl="1">
              <a:spcAft>
                <a:spcPts val="2400"/>
              </a:spcAft>
            </a:pPr>
            <a:r>
              <a:rPr lang="en-GB" dirty="0" smtClean="0"/>
              <a:t>Digital Marketplace</a:t>
            </a:r>
          </a:p>
          <a:p>
            <a:pPr lvl="1">
              <a:spcAft>
                <a:spcPts val="2200"/>
              </a:spcAft>
            </a:pPr>
            <a:r>
              <a:rPr lang="en-GB" dirty="0" smtClean="0"/>
              <a:t>GSA</a:t>
            </a:r>
          </a:p>
          <a:p>
            <a:pPr lvl="1">
              <a:spcAft>
                <a:spcPts val="2400"/>
              </a:spcAft>
            </a:pPr>
            <a:r>
              <a:rPr lang="en-GB" dirty="0" smtClean="0"/>
              <a:t>XenApp 7</a:t>
            </a:r>
          </a:p>
          <a:p>
            <a:pPr lvl="1">
              <a:spcAft>
                <a:spcPts val="2600"/>
              </a:spcAft>
            </a:pPr>
            <a:r>
              <a:rPr lang="en-GB" dirty="0" err="1" smtClean="0"/>
              <a:t>CitrixReady</a:t>
            </a:r>
            <a:endParaRPr lang="en-GB" dirty="0" smtClean="0"/>
          </a:p>
          <a:p>
            <a:pPr lvl="1">
              <a:spcAft>
                <a:spcPts val="2200"/>
              </a:spcAft>
            </a:pPr>
            <a:r>
              <a:rPr lang="en-GB" dirty="0" smtClean="0"/>
              <a:t>INCOSE</a:t>
            </a:r>
          </a:p>
          <a:p>
            <a:pPr lvl="1">
              <a:spcAft>
                <a:spcPts val="2600"/>
              </a:spcAft>
            </a:pPr>
            <a:r>
              <a:rPr lang="en-GB" dirty="0" smtClean="0"/>
              <a:t>MSDN</a:t>
            </a:r>
          </a:p>
          <a:p>
            <a:pPr lvl="1">
              <a:spcAft>
                <a:spcPts val="2600"/>
              </a:spcAft>
            </a:pPr>
            <a:r>
              <a:rPr lang="en-GB" dirty="0" smtClean="0"/>
              <a:t>Cyber Essentials</a:t>
            </a:r>
          </a:p>
          <a:p>
            <a:pPr lvl="1">
              <a:spcAft>
                <a:spcPts val="2400"/>
              </a:spcAft>
            </a:pPr>
            <a:r>
              <a:rPr lang="en-GB" dirty="0"/>
              <a:t>IASME </a:t>
            </a:r>
            <a:r>
              <a:rPr lang="en-GB" dirty="0" smtClean="0"/>
              <a:t>Consortium</a:t>
            </a:r>
          </a:p>
          <a:p>
            <a:pPr lvl="1">
              <a:spcAft>
                <a:spcPts val="2400"/>
              </a:spcAft>
            </a:pPr>
            <a:r>
              <a:rPr lang="en-GB" dirty="0" smtClean="0"/>
              <a:t>ISO9001: 2015</a:t>
            </a:r>
            <a:endParaRPr lang="en-GB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4" y="4417459"/>
            <a:ext cx="633906" cy="5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3" y="5025631"/>
            <a:ext cx="981617" cy="47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3" y="2691924"/>
            <a:ext cx="652191" cy="5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3" y="2167784"/>
            <a:ext cx="753017" cy="43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D:\7.1 docs\draft\Presentations\INCOSE-logo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4" y="3321287"/>
            <a:ext cx="735848" cy="488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99" y="3878859"/>
            <a:ext cx="938540" cy="46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92" y="1061855"/>
            <a:ext cx="673608" cy="4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92" y="1612698"/>
            <a:ext cx="1259989" cy="44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ISO 9001:2015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3514" y="5579692"/>
            <a:ext cx="905187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05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UK Government Services	1.4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Software as a Service (SaaS) and Specialist Cloud Services (SCS) in </a:t>
            </a:r>
            <a:r>
              <a:rPr lang="en-GB" dirty="0">
                <a:solidFill>
                  <a:srgbClr val="1106E8"/>
                </a:solidFill>
              </a:rPr>
              <a:t>G-Cloud </a:t>
            </a:r>
            <a:r>
              <a:rPr lang="en-GB" dirty="0" smtClean="0">
                <a:solidFill>
                  <a:srgbClr val="1106E8"/>
                </a:solidFill>
              </a:rPr>
              <a:t>11</a:t>
            </a:r>
            <a:r>
              <a:rPr lang="en-GB" dirty="0" smtClean="0"/>
              <a:t> framework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Range of SaaS </a:t>
            </a:r>
            <a:r>
              <a:rPr lang="en-GB" dirty="0"/>
              <a:t>services </a:t>
            </a:r>
            <a:r>
              <a:rPr lang="en-GB" dirty="0" smtClean="0"/>
              <a:t>including one-week project start-up: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Agile </a:t>
            </a:r>
            <a:r>
              <a:rPr lang="en-GB" dirty="0"/>
              <a:t>Collaboration:		</a:t>
            </a:r>
            <a:r>
              <a:rPr lang="en-GB" u="sng" dirty="0">
                <a:hlinkClick r:id="rId2"/>
              </a:rPr>
              <a:t>unclassified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and </a:t>
            </a:r>
            <a:r>
              <a:rPr lang="en-GB" u="sng" dirty="0">
                <a:hlinkClick r:id="rId3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Agile Software Development:	</a:t>
            </a:r>
            <a:r>
              <a:rPr lang="en-GB" u="sng" dirty="0">
                <a:hlinkClick r:id="rId4"/>
              </a:rPr>
              <a:t>unclassified</a:t>
            </a:r>
            <a:r>
              <a:rPr lang="en-GB" dirty="0">
                <a:hlinkClick r:id="rId4"/>
              </a:rPr>
              <a:t> </a:t>
            </a:r>
            <a:r>
              <a:rPr lang="en-GB" dirty="0"/>
              <a:t>and </a:t>
            </a:r>
            <a:r>
              <a:rPr lang="en-GB" u="sng" dirty="0">
                <a:hlinkClick r:id="rId5"/>
              </a:rPr>
              <a:t>OFFICIAL SENSITIVE </a:t>
            </a:r>
            <a:r>
              <a:rPr lang="en-GB" u="sng" dirty="0">
                <a:hlinkClick r:id="rId6"/>
              </a:rPr>
              <a:t>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Agile Software Management: 	</a:t>
            </a:r>
            <a:r>
              <a:rPr lang="en-GB" u="sng" dirty="0">
                <a:hlinkClick r:id="rId7"/>
              </a:rPr>
              <a:t>unclassified</a:t>
            </a:r>
            <a:r>
              <a:rPr lang="en-GB" dirty="0">
                <a:hlinkClick r:id="rId7"/>
              </a:rPr>
              <a:t> </a:t>
            </a:r>
            <a:r>
              <a:rPr lang="en-GB" dirty="0"/>
              <a:t>and </a:t>
            </a:r>
            <a:r>
              <a:rPr lang="en-GB" u="sng" dirty="0">
                <a:hlinkClick r:id="rId8"/>
              </a:rPr>
              <a:t>OFFICIAL SENSITIVE </a:t>
            </a:r>
            <a:r>
              <a:rPr lang="en-GB" u="sng" dirty="0">
                <a:hlinkClick r:id="rId9"/>
              </a:rPr>
              <a:t>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Application Lifecycle </a:t>
            </a:r>
            <a:r>
              <a:rPr lang="en-GB" dirty="0" smtClean="0"/>
              <a:t>Development:	</a:t>
            </a:r>
            <a:r>
              <a:rPr lang="en-GB" u="sng" dirty="0" smtClean="0">
                <a:hlinkClick r:id="rId10"/>
              </a:rPr>
              <a:t>unclassified</a:t>
            </a:r>
            <a:r>
              <a:rPr lang="en-GB" dirty="0" smtClean="0">
                <a:hlinkClick r:id="rId10"/>
              </a:rPr>
              <a:t> </a:t>
            </a:r>
            <a:r>
              <a:rPr lang="en-GB" dirty="0"/>
              <a:t>and </a:t>
            </a:r>
            <a:r>
              <a:rPr lang="en-GB" u="sng" dirty="0">
                <a:hlinkClick r:id="rId11"/>
              </a:rPr>
              <a:t>OFFICIAL SENSITIVE </a:t>
            </a:r>
            <a:r>
              <a:rPr lang="en-GB" u="sng" dirty="0">
                <a:hlinkClick r:id="rId12"/>
              </a:rPr>
              <a:t>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Application Lifecycle </a:t>
            </a:r>
            <a:r>
              <a:rPr lang="en-GB" dirty="0" smtClean="0"/>
              <a:t>Management:	</a:t>
            </a:r>
            <a:r>
              <a:rPr lang="en-GB" u="sng" dirty="0" smtClean="0">
                <a:hlinkClick r:id="rId13"/>
              </a:rPr>
              <a:t>unclassified</a:t>
            </a:r>
            <a:r>
              <a:rPr lang="en-GB" dirty="0" smtClean="0">
                <a:hlinkClick r:id="rId13"/>
              </a:rPr>
              <a:t> </a:t>
            </a:r>
            <a:r>
              <a:rPr lang="en-GB" dirty="0"/>
              <a:t>and </a:t>
            </a:r>
            <a:r>
              <a:rPr lang="en-GB" u="sng" dirty="0">
                <a:hlinkClick r:id="rId14"/>
              </a:rPr>
              <a:t>OFFICIAL SENSITIVE </a:t>
            </a:r>
            <a:r>
              <a:rPr lang="en-GB" u="sng" dirty="0">
                <a:hlinkClick r:id="rId15"/>
              </a:rPr>
              <a:t>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Business Analysis:		</a:t>
            </a:r>
            <a:r>
              <a:rPr lang="en-GB" u="sng" dirty="0" smtClean="0">
                <a:hlinkClick r:id="rId16"/>
              </a:rPr>
              <a:t>unclassified</a:t>
            </a:r>
            <a:r>
              <a:rPr lang="en-GB" dirty="0" smtClean="0">
                <a:hlinkClick r:id="rId16"/>
              </a:rPr>
              <a:t> </a:t>
            </a:r>
            <a:r>
              <a:rPr lang="en-GB" dirty="0"/>
              <a:t>and </a:t>
            </a:r>
            <a:r>
              <a:rPr lang="en-GB" u="sng" dirty="0">
                <a:hlinkClick r:id="rId17"/>
              </a:rPr>
              <a:t>OFFICIAL SENSITIVE </a:t>
            </a:r>
            <a:r>
              <a:rPr lang="en-GB" u="sng" dirty="0">
                <a:hlinkClick r:id="rId18"/>
              </a:rPr>
              <a:t>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Business Process Modelling:	</a:t>
            </a:r>
            <a:r>
              <a:rPr lang="en-GB" u="sng" dirty="0" smtClean="0">
                <a:hlinkClick r:id="rId19"/>
              </a:rPr>
              <a:t>unclassified</a:t>
            </a:r>
            <a:r>
              <a:rPr lang="en-GB" dirty="0" smtClean="0">
                <a:hlinkClick r:id="rId19"/>
              </a:rPr>
              <a:t> </a:t>
            </a:r>
            <a:r>
              <a:rPr lang="en-GB" dirty="0"/>
              <a:t>and </a:t>
            </a:r>
            <a:r>
              <a:rPr lang="en-GB" u="sng" dirty="0">
                <a:hlinkClick r:id="rId20"/>
              </a:rPr>
              <a:t>OFFICIAL SENSITIVE </a:t>
            </a:r>
            <a:r>
              <a:rPr lang="en-GB" u="sng" dirty="0">
                <a:hlinkClick r:id="rId21"/>
              </a:rPr>
              <a:t>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Requirements Management:	</a:t>
            </a:r>
            <a:r>
              <a:rPr lang="en-GB" u="sng" dirty="0">
                <a:hlinkClick r:id="rId22"/>
              </a:rPr>
              <a:t>unclassified</a:t>
            </a:r>
            <a:r>
              <a:rPr lang="en-GB" dirty="0">
                <a:hlinkClick r:id="rId22"/>
              </a:rPr>
              <a:t> </a:t>
            </a:r>
            <a:r>
              <a:rPr lang="en-GB" dirty="0"/>
              <a:t>and </a:t>
            </a:r>
            <a:r>
              <a:rPr lang="en-GB" u="sng" dirty="0">
                <a:hlinkClick r:id="rId23"/>
              </a:rPr>
              <a:t>OFFICIAL SENSITIVE </a:t>
            </a:r>
            <a:r>
              <a:rPr lang="en-GB" u="sng" dirty="0">
                <a:hlinkClick r:id="rId24"/>
              </a:rPr>
              <a:t>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Systems Engineering:		</a:t>
            </a:r>
            <a:r>
              <a:rPr lang="en-GB" u="sng" dirty="0">
                <a:hlinkClick r:id="rId25"/>
              </a:rPr>
              <a:t>unclassified</a:t>
            </a:r>
            <a:r>
              <a:rPr lang="en-GB" dirty="0">
                <a:hlinkClick r:id="rId25"/>
              </a:rPr>
              <a:t> </a:t>
            </a:r>
            <a:r>
              <a:rPr lang="en-GB" dirty="0"/>
              <a:t>and </a:t>
            </a:r>
            <a:r>
              <a:rPr lang="en-GB" u="sng" dirty="0">
                <a:hlinkClick r:id="rId26"/>
              </a:rPr>
              <a:t>OFFICIAL SENSITIVE </a:t>
            </a:r>
            <a:r>
              <a:rPr lang="en-GB" u="sng" dirty="0">
                <a:hlinkClick r:id="rId27"/>
              </a:rPr>
              <a:t>(IL3)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See full SaaS service listings </a:t>
            </a:r>
            <a:r>
              <a:rPr lang="en-GB" u="sng" dirty="0" smtClean="0">
                <a:hlinkClick r:id="rId28"/>
              </a:rPr>
              <a:t>here</a:t>
            </a:r>
            <a:endParaRPr lang="en-GB" u="sng" dirty="0" smtClean="0"/>
          </a:p>
        </p:txBody>
      </p:sp>
    </p:spTree>
    <p:extLst>
      <p:ext uri="{BB962C8B-B14F-4D97-AF65-F5344CB8AC3E}">
        <p14:creationId xmlns="" xmlns:p14="http://schemas.microsoft.com/office/powerpoint/2010/main" val="32662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Customers	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Markets (alphabetical order):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Academic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Aerospace and Defence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Automotive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Banking and Finance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Consultancy, IT, Systems Integration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Energy and Construction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Government and Military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Manufacturing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Medical </a:t>
            </a:r>
            <a:r>
              <a:rPr lang="en-GB" dirty="0" smtClean="0"/>
              <a:t>and Pharmaceutical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Telecommunications</a:t>
            </a:r>
            <a:endParaRPr lang="en-GB" dirty="0"/>
          </a:p>
          <a:p>
            <a:pPr lvl="1">
              <a:buFont typeface="+mj-lt"/>
              <a:buAutoNum type="arabicPeriod"/>
            </a:pPr>
            <a:r>
              <a:rPr lang="en-GB" dirty="0"/>
              <a:t>Transport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Over </a:t>
            </a:r>
            <a:r>
              <a:rPr lang="en-GB" dirty="0" smtClean="0">
                <a:solidFill>
                  <a:srgbClr val="1106E8"/>
                </a:solidFill>
              </a:rPr>
              <a:t>275</a:t>
            </a:r>
            <a:r>
              <a:rPr lang="en-GB" sz="1900" dirty="0" smtClean="0"/>
              <a:t> </a:t>
            </a:r>
            <a:r>
              <a:rPr lang="en-GB" dirty="0"/>
              <a:t>customers (many with multiple Cradle systems)</a:t>
            </a:r>
          </a:p>
          <a:p>
            <a:r>
              <a:rPr lang="en-GB" dirty="0"/>
              <a:t>Over </a:t>
            </a:r>
            <a:r>
              <a:rPr lang="en-GB" dirty="0" smtClean="0">
                <a:solidFill>
                  <a:srgbClr val="1106E8"/>
                </a:solidFill>
              </a:rPr>
              <a:t>12,000</a:t>
            </a:r>
            <a:r>
              <a:rPr lang="en-GB" dirty="0" smtClean="0"/>
              <a:t> </a:t>
            </a:r>
            <a:r>
              <a:rPr lang="en-GB" dirty="0"/>
              <a:t>Cradle licences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698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Academic	2.1</a:t>
            </a:r>
            <a:endParaRPr lang="en-GB" dirty="0"/>
          </a:p>
        </p:txBody>
      </p:sp>
      <p:pic>
        <p:nvPicPr>
          <p:cNvPr id="1026" name="Picture 2" descr="D:\7.1 docs\draft\Presentations\customers\KAERI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2705100" cy="43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7.1 docs\draft\Presentations\customers\KIM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2057401" cy="346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7.1 docs\draft\Presentations\customers\KR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278196" cy="490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7.1 docs\draft\Presentations\customers\kitech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1797917" cy="510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7.1 docs\draft\Presentations\customers\pennsta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692422" cy="860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7.1 docs\draft\Presentations\customers\postech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307058"/>
            <a:ext cx="2720309" cy="141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7.1 docs\draft\Presentations\customers\seouluni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5562600"/>
            <a:ext cx="1092200" cy="593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7.1 docs\draft\Presentations\customers\ajou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69" y="4648200"/>
            <a:ext cx="1300578" cy="780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5" y="4756714"/>
            <a:ext cx="1566863" cy="59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:\7.1 docs\draft\Presentations\customers\woosonguni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072442" cy="485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1602317" cy="5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7.1 docs\draft\Presentations\customers\hamburguni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028826" cy="657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7.1 docs\draft\Presentations\customers\inhaun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781175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100584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565" y="2924629"/>
            <a:ext cx="1712130" cy="50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1572768" cy="6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1490472" cy="57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084832" cy="55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175840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848985" cy="9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850392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0"/>
            <a:ext cx="859536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86400"/>
            <a:ext cx="18288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Howon University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57200" y="1143000"/>
            <a:ext cx="990600" cy="990601"/>
          </a:xfrm>
          <a:prstGeom prst="rect">
            <a:avLst/>
          </a:prstGeom>
          <a:noFill/>
        </p:spPr>
      </p:pic>
      <p:pic>
        <p:nvPicPr>
          <p:cNvPr id="30724" name="Picture 4" descr="IAE Institute for Advanced Engineeri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828800" y="1219200"/>
            <a:ext cx="1828800" cy="527032"/>
          </a:xfrm>
          <a:prstGeom prst="rect">
            <a:avLst/>
          </a:prstGeom>
          <a:noFill/>
        </p:spPr>
      </p:pic>
      <p:pic>
        <p:nvPicPr>
          <p:cNvPr id="30726" name="Picture 6" descr="KRISO-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86600" y="1981200"/>
            <a:ext cx="1524000" cy="964660"/>
          </a:xfrm>
          <a:prstGeom prst="rect">
            <a:avLst/>
          </a:prstGeom>
          <a:noFill/>
        </p:spPr>
      </p:pic>
      <p:pic>
        <p:nvPicPr>
          <p:cNvPr id="30728" name="Picture 8" descr="Moscow Institute of Electronic Technology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590800" y="2971800"/>
            <a:ext cx="1371600" cy="342900"/>
          </a:xfrm>
          <a:prstGeom prst="rect">
            <a:avLst/>
          </a:prstGeom>
          <a:noFill/>
        </p:spPr>
      </p:pic>
      <p:pic>
        <p:nvPicPr>
          <p:cNvPr id="30730" name="Picture 10" descr="Republic of Korea Naval Academy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00400" y="3555492"/>
            <a:ext cx="1371600" cy="864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71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idential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Words>1099</Words>
  <Application>Microsoft Office PowerPoint</Application>
  <PresentationFormat>On-screen Show (4:3)</PresentationFormat>
  <Paragraphs>466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confidential layout</vt:lpstr>
      <vt:lpstr>3SL and Cradle</vt:lpstr>
      <vt:lpstr>Contents</vt:lpstr>
      <vt:lpstr>3SL 1</vt:lpstr>
      <vt:lpstr>Summary 1.1</vt:lpstr>
      <vt:lpstr>Distributors 1.2</vt:lpstr>
      <vt:lpstr>Accreditations and Affiliations 1.3</vt:lpstr>
      <vt:lpstr>UK Government Services 1.4</vt:lpstr>
      <vt:lpstr>Customers 2</vt:lpstr>
      <vt:lpstr>Academic 2.1</vt:lpstr>
      <vt:lpstr>Aerospace and Defence 2.2</vt:lpstr>
      <vt:lpstr>Aerospace and Defence: 2</vt:lpstr>
      <vt:lpstr>Automotive 2.3</vt:lpstr>
      <vt:lpstr>Banking and Finance 2.4</vt:lpstr>
      <vt:lpstr>Consultancy, IT, Systems Integration 2.5</vt:lpstr>
      <vt:lpstr>Consultancy, IT, Systems Integration: 2</vt:lpstr>
      <vt:lpstr>Energy and Construction 2.6</vt:lpstr>
      <vt:lpstr>Government and Military 2.7</vt:lpstr>
      <vt:lpstr>Manufacturing 2.8</vt:lpstr>
      <vt:lpstr>Medical and Pharmaceutical 2.9</vt:lpstr>
      <vt:lpstr>Telecommunications 2.10</vt:lpstr>
      <vt:lpstr>Transport 2.11</vt:lpstr>
      <vt:lpstr>Example Applications 3</vt:lpstr>
      <vt:lpstr>Cradle 4</vt:lpstr>
      <vt:lpstr>Lifecycle Coverage 4.1</vt:lpstr>
      <vt:lpstr>Lifecycle Coverage: 2</vt:lpstr>
      <vt:lpstr>Scope 4.2</vt:lpstr>
      <vt:lpstr>Architecture 4.3</vt:lpstr>
      <vt:lpstr>SaaS Deployment 4.4</vt:lpstr>
      <vt:lpstr>In-House Deployment 4.5</vt:lpstr>
      <vt:lpstr>Interfaces 4.6</vt:lpstr>
      <vt:lpstr>Processes 4.7</vt:lpstr>
      <vt:lpstr>Services 5</vt:lpstr>
      <vt:lpstr>Support 5.1</vt:lpstr>
      <vt:lpstr>Training 5.2</vt:lpstr>
      <vt:lpstr>Consultancy 5.3</vt:lpstr>
      <vt:lpstr>Web Delivery 5.4</vt:lpstr>
      <vt:lpstr>Summary 6</vt:lpstr>
      <vt:lpstr>Slide 37</vt:lpstr>
    </vt:vector>
  </TitlesOfParts>
  <Company>Structured Software Systems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using this template (delete slide once read)</dc:title>
  <dc:creator>Mark G. Walker</dc:creator>
  <cp:lastModifiedBy>Jan Lamb</cp:lastModifiedBy>
  <cp:revision>255</cp:revision>
  <dcterms:created xsi:type="dcterms:W3CDTF">2015-04-08T16:30:22Z</dcterms:created>
  <dcterms:modified xsi:type="dcterms:W3CDTF">2019-08-15T13:29:05Z</dcterms:modified>
</cp:coreProperties>
</file>